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sldIdLst>
    <p:sldId id="256" r:id="rId3"/>
    <p:sldId id="264" r:id="rId4"/>
    <p:sldId id="325" r:id="rId5"/>
    <p:sldId id="307" r:id="rId6"/>
    <p:sldId id="326" r:id="rId7"/>
    <p:sldId id="258" r:id="rId8"/>
    <p:sldId id="261" r:id="rId9"/>
    <p:sldId id="327" r:id="rId10"/>
    <p:sldId id="26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7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58D604-FB22-404F-94EB-F11B619A170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BC429885-7F6D-4C46-AF86-F82E268555D9}">
      <dgm:prSet phldrT="[Text]"/>
      <dgm:spPr/>
      <dgm:t>
        <a:bodyPr/>
        <a:lstStyle/>
        <a:p>
          <a:r>
            <a:rPr lang="en-US" dirty="0">
              <a:solidFill>
                <a:schemeClr val="tx1"/>
              </a:solidFill>
            </a:rPr>
            <a:t>REGULASI (UU,PP, </a:t>
          </a:r>
          <a:r>
            <a:rPr lang="en-US" dirty="0" err="1">
              <a:solidFill>
                <a:schemeClr val="tx1"/>
              </a:solidFill>
            </a:rPr>
            <a:t>Perdasus</a:t>
          </a:r>
          <a:r>
            <a:rPr lang="en-US" dirty="0">
              <a:solidFill>
                <a:schemeClr val="tx1"/>
              </a:solidFill>
            </a:rPr>
            <a:t> dan </a:t>
          </a:r>
          <a:r>
            <a:rPr lang="en-US" dirty="0" err="1">
              <a:solidFill>
                <a:schemeClr val="tx1"/>
              </a:solidFill>
            </a:rPr>
            <a:t>Perdasi</a:t>
          </a:r>
          <a:r>
            <a:rPr lang="en-US" dirty="0">
              <a:solidFill>
                <a:schemeClr val="tx1"/>
              </a:solidFill>
            </a:rPr>
            <a:t> di </a:t>
          </a:r>
          <a:r>
            <a:rPr lang="en-US" dirty="0" err="1">
              <a:solidFill>
                <a:schemeClr val="tx1"/>
              </a:solidFill>
            </a:rPr>
            <a:t>Provinsi</a:t>
          </a:r>
          <a:r>
            <a:rPr lang="en-US" dirty="0">
              <a:solidFill>
                <a:schemeClr val="tx1"/>
              </a:solidFill>
            </a:rPr>
            <a:t> dan PERDA di </a:t>
          </a:r>
          <a:r>
            <a:rPr lang="en-US" dirty="0" err="1">
              <a:solidFill>
                <a:schemeClr val="tx1"/>
              </a:solidFill>
            </a:rPr>
            <a:t>Kabupaten</a:t>
          </a:r>
          <a:r>
            <a:rPr lang="en-US" dirty="0">
              <a:solidFill>
                <a:schemeClr val="tx1"/>
              </a:solidFill>
            </a:rPr>
            <a:t>)</a:t>
          </a:r>
        </a:p>
      </dgm:t>
    </dgm:pt>
    <dgm:pt modelId="{D9640292-2910-440C-90EA-3F6A83B1E73D}" type="parTrans" cxnId="{A881BF4D-45D5-4697-991E-548C41914D07}">
      <dgm:prSet/>
      <dgm:spPr/>
      <dgm:t>
        <a:bodyPr/>
        <a:lstStyle/>
        <a:p>
          <a:endParaRPr lang="en-US"/>
        </a:p>
      </dgm:t>
    </dgm:pt>
    <dgm:pt modelId="{716869EE-6BE7-4AF2-BED7-B2F2A2704445}" type="sibTrans" cxnId="{A881BF4D-45D5-4697-991E-548C41914D07}">
      <dgm:prSet/>
      <dgm:spPr/>
      <dgm:t>
        <a:bodyPr/>
        <a:lstStyle/>
        <a:p>
          <a:endParaRPr lang="en-US"/>
        </a:p>
      </dgm:t>
    </dgm:pt>
    <dgm:pt modelId="{E5B8D531-B807-45F0-8083-68F5BC24FF7F}">
      <dgm:prSet phldrT="[Text]"/>
      <dgm:spPr/>
      <dgm:t>
        <a:bodyPr/>
        <a:lstStyle/>
        <a:p>
          <a:r>
            <a:rPr lang="en-US" dirty="0">
              <a:solidFill>
                <a:schemeClr val="tx1"/>
              </a:solidFill>
            </a:rPr>
            <a:t>DANA; DANA OTSUS DAN DTI (Dana </a:t>
          </a:r>
          <a:r>
            <a:rPr lang="en-US" dirty="0" err="1">
              <a:solidFill>
                <a:schemeClr val="tx1"/>
              </a:solidFill>
            </a:rPr>
            <a:t>Otsus</a:t>
          </a:r>
          <a:r>
            <a:rPr lang="en-US" dirty="0">
              <a:solidFill>
                <a:schemeClr val="tx1"/>
              </a:solidFill>
            </a:rPr>
            <a:t> </a:t>
          </a:r>
          <a:r>
            <a:rPr lang="en-US" dirty="0" err="1">
              <a:solidFill>
                <a:schemeClr val="tx1"/>
              </a:solidFill>
            </a:rPr>
            <a:t>untuk</a:t>
          </a:r>
          <a:r>
            <a:rPr lang="en-US" dirty="0">
              <a:solidFill>
                <a:schemeClr val="tx1"/>
              </a:solidFill>
            </a:rPr>
            <a:t> </a:t>
          </a:r>
          <a:r>
            <a:rPr lang="en-US" dirty="0" err="1">
              <a:solidFill>
                <a:schemeClr val="tx1"/>
              </a:solidFill>
            </a:rPr>
            <a:t>siapa</a:t>
          </a:r>
          <a:r>
            <a:rPr lang="en-US" dirty="0">
              <a:solidFill>
                <a:schemeClr val="tx1"/>
              </a:solidFill>
            </a:rPr>
            <a:t>, </a:t>
          </a:r>
          <a:r>
            <a:rPr lang="en-US" dirty="0" err="1">
              <a:solidFill>
                <a:schemeClr val="tx1"/>
              </a:solidFill>
            </a:rPr>
            <a:t>disalurkan</a:t>
          </a:r>
          <a:r>
            <a:rPr lang="en-US" dirty="0">
              <a:solidFill>
                <a:schemeClr val="tx1"/>
              </a:solidFill>
            </a:rPr>
            <a:t> </a:t>
          </a:r>
          <a:r>
            <a:rPr lang="en-US" dirty="0" err="1">
              <a:solidFill>
                <a:schemeClr val="tx1"/>
              </a:solidFill>
            </a:rPr>
            <a:t>ke</a:t>
          </a:r>
          <a:r>
            <a:rPr lang="en-US" dirty="0">
              <a:solidFill>
                <a:schemeClr val="tx1"/>
              </a:solidFill>
            </a:rPr>
            <a:t> </a:t>
          </a:r>
          <a:r>
            <a:rPr lang="en-US" dirty="0" err="1">
              <a:solidFill>
                <a:schemeClr val="tx1"/>
              </a:solidFill>
            </a:rPr>
            <a:t>siapa</a:t>
          </a:r>
          <a:r>
            <a:rPr lang="en-US" dirty="0">
              <a:solidFill>
                <a:schemeClr val="tx1"/>
              </a:solidFill>
            </a:rPr>
            <a:t>)</a:t>
          </a:r>
        </a:p>
      </dgm:t>
    </dgm:pt>
    <dgm:pt modelId="{0E837F68-6109-4529-A1BB-603FE51D9082}" type="parTrans" cxnId="{6510CEFC-B92F-4C7B-84BA-B4A2556318C2}">
      <dgm:prSet/>
      <dgm:spPr/>
      <dgm:t>
        <a:bodyPr/>
        <a:lstStyle/>
        <a:p>
          <a:endParaRPr lang="en-US"/>
        </a:p>
      </dgm:t>
    </dgm:pt>
    <dgm:pt modelId="{9F57B362-F8F4-4569-AA2C-CF9C8B17E73A}" type="sibTrans" cxnId="{6510CEFC-B92F-4C7B-84BA-B4A2556318C2}">
      <dgm:prSet/>
      <dgm:spPr/>
      <dgm:t>
        <a:bodyPr/>
        <a:lstStyle/>
        <a:p>
          <a:endParaRPr lang="en-US"/>
        </a:p>
      </dgm:t>
    </dgm:pt>
    <dgm:pt modelId="{6ECF3809-081D-40D1-A497-A05BC01DAA77}">
      <dgm:prSet phldrT="[Text]"/>
      <dgm:spPr/>
      <dgm:t>
        <a:bodyPr/>
        <a:lstStyle/>
        <a:p>
          <a:r>
            <a:rPr lang="en-US" dirty="0">
              <a:solidFill>
                <a:schemeClr val="tx1"/>
              </a:solidFill>
            </a:rPr>
            <a:t>KEBIJAKAN (</a:t>
          </a:r>
          <a:r>
            <a:rPr lang="en-US" dirty="0" err="1">
              <a:solidFill>
                <a:schemeClr val="tx1"/>
              </a:solidFill>
            </a:rPr>
            <a:t>Prosentase</a:t>
          </a:r>
          <a:r>
            <a:rPr lang="en-US" dirty="0">
              <a:solidFill>
                <a:schemeClr val="tx1"/>
              </a:solidFill>
            </a:rPr>
            <a:t> OAP dan Non OAP </a:t>
          </a:r>
          <a:r>
            <a:rPr lang="en-US" dirty="0" err="1">
              <a:solidFill>
                <a:schemeClr val="tx1"/>
              </a:solidFill>
            </a:rPr>
            <a:t>dalam</a:t>
          </a:r>
          <a:r>
            <a:rPr lang="en-US" dirty="0">
              <a:solidFill>
                <a:schemeClr val="tx1"/>
              </a:solidFill>
            </a:rPr>
            <a:t> </a:t>
          </a:r>
          <a:r>
            <a:rPr lang="en-US" dirty="0" err="1">
              <a:solidFill>
                <a:schemeClr val="tx1"/>
              </a:solidFill>
            </a:rPr>
            <a:t>berbagai</a:t>
          </a:r>
          <a:r>
            <a:rPr lang="en-US" dirty="0">
              <a:solidFill>
                <a:schemeClr val="tx1"/>
              </a:solidFill>
            </a:rPr>
            <a:t> </a:t>
          </a:r>
          <a:r>
            <a:rPr lang="en-US" dirty="0" err="1">
              <a:solidFill>
                <a:schemeClr val="tx1"/>
              </a:solidFill>
            </a:rPr>
            <a:t>sektor</a:t>
          </a:r>
          <a:r>
            <a:rPr lang="en-US" dirty="0">
              <a:solidFill>
                <a:schemeClr val="tx1"/>
              </a:solidFill>
            </a:rPr>
            <a:t>)</a:t>
          </a:r>
        </a:p>
      </dgm:t>
    </dgm:pt>
    <dgm:pt modelId="{DBD7653D-A2F4-43A3-B446-C560FD6284B2}" type="parTrans" cxnId="{269EC3CA-AD56-40FA-9516-2A65E97F61C8}">
      <dgm:prSet/>
      <dgm:spPr/>
      <dgm:t>
        <a:bodyPr/>
        <a:lstStyle/>
        <a:p>
          <a:endParaRPr lang="en-US"/>
        </a:p>
      </dgm:t>
    </dgm:pt>
    <dgm:pt modelId="{23DC2330-80F2-4C7E-B1D1-33DFBF794013}" type="sibTrans" cxnId="{269EC3CA-AD56-40FA-9516-2A65E97F61C8}">
      <dgm:prSet/>
      <dgm:spPr/>
      <dgm:t>
        <a:bodyPr/>
        <a:lstStyle/>
        <a:p>
          <a:endParaRPr lang="en-US"/>
        </a:p>
      </dgm:t>
    </dgm:pt>
    <dgm:pt modelId="{CEAC30E0-1185-4BB0-9B67-A55853008830}" type="pres">
      <dgm:prSet presAssocID="{3658D604-FB22-404F-94EB-F11B619A1706}" presName="linear" presStyleCnt="0">
        <dgm:presLayoutVars>
          <dgm:dir/>
          <dgm:resizeHandles val="exact"/>
        </dgm:presLayoutVars>
      </dgm:prSet>
      <dgm:spPr/>
    </dgm:pt>
    <dgm:pt modelId="{6BC1A196-73C3-40B8-A8B2-4001ECB98524}" type="pres">
      <dgm:prSet presAssocID="{BC429885-7F6D-4C46-AF86-F82E268555D9}" presName="comp" presStyleCnt="0"/>
      <dgm:spPr/>
    </dgm:pt>
    <dgm:pt modelId="{9DC6BC38-7C66-4F52-B2FF-C4DD4D939A86}" type="pres">
      <dgm:prSet presAssocID="{BC429885-7F6D-4C46-AF86-F82E268555D9}" presName="box" presStyleLbl="node1" presStyleIdx="0" presStyleCnt="3"/>
      <dgm:spPr/>
    </dgm:pt>
    <dgm:pt modelId="{6E275434-D7F0-46F0-B8AB-9A71703E040D}" type="pres">
      <dgm:prSet presAssocID="{BC429885-7F6D-4C46-AF86-F82E268555D9}" presName="img" presStyleLbl="fgImgPlace1" presStyleIdx="0" presStyleCnt="3" custAng="5400000" custScaleX="64773" custScaleY="13689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dgm:spPr>
    </dgm:pt>
    <dgm:pt modelId="{6FCF58F8-4327-4261-90E2-5819A1B862C9}" type="pres">
      <dgm:prSet presAssocID="{BC429885-7F6D-4C46-AF86-F82E268555D9}" presName="text" presStyleLbl="node1" presStyleIdx="0" presStyleCnt="3">
        <dgm:presLayoutVars>
          <dgm:bulletEnabled val="1"/>
        </dgm:presLayoutVars>
      </dgm:prSet>
      <dgm:spPr/>
    </dgm:pt>
    <dgm:pt modelId="{7A59E1DB-AED6-4CFE-928B-B790B10CE750}" type="pres">
      <dgm:prSet presAssocID="{716869EE-6BE7-4AF2-BED7-B2F2A2704445}" presName="spacer" presStyleCnt="0"/>
      <dgm:spPr/>
    </dgm:pt>
    <dgm:pt modelId="{E05F0AB2-84F0-465E-AAA2-F3828F3BA76D}" type="pres">
      <dgm:prSet presAssocID="{E5B8D531-B807-45F0-8083-68F5BC24FF7F}" presName="comp" presStyleCnt="0"/>
      <dgm:spPr/>
    </dgm:pt>
    <dgm:pt modelId="{A49AC570-1CDA-4E75-85F3-CE55CD5B7333}" type="pres">
      <dgm:prSet presAssocID="{E5B8D531-B807-45F0-8083-68F5BC24FF7F}" presName="box" presStyleLbl="node1" presStyleIdx="1" presStyleCnt="3"/>
      <dgm:spPr/>
    </dgm:pt>
    <dgm:pt modelId="{79C2380E-334D-4030-8347-1AAB077961F5}" type="pres">
      <dgm:prSet presAssocID="{E5B8D531-B807-45F0-8083-68F5BC24FF7F}"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dgm:spPr>
    </dgm:pt>
    <dgm:pt modelId="{6640D334-CD72-4D5C-ACA3-27726C7A5159}" type="pres">
      <dgm:prSet presAssocID="{E5B8D531-B807-45F0-8083-68F5BC24FF7F}" presName="text" presStyleLbl="node1" presStyleIdx="1" presStyleCnt="3">
        <dgm:presLayoutVars>
          <dgm:bulletEnabled val="1"/>
        </dgm:presLayoutVars>
      </dgm:prSet>
      <dgm:spPr/>
    </dgm:pt>
    <dgm:pt modelId="{3925FFAE-0134-4BE4-ADFB-43C75461AC12}" type="pres">
      <dgm:prSet presAssocID="{9F57B362-F8F4-4569-AA2C-CF9C8B17E73A}" presName="spacer" presStyleCnt="0"/>
      <dgm:spPr/>
    </dgm:pt>
    <dgm:pt modelId="{1A1213D0-99E4-45E3-95C0-06CE43BBB411}" type="pres">
      <dgm:prSet presAssocID="{6ECF3809-081D-40D1-A497-A05BC01DAA77}" presName="comp" presStyleCnt="0"/>
      <dgm:spPr/>
    </dgm:pt>
    <dgm:pt modelId="{802D041B-72F2-48CC-B300-BAF3F58DFCD2}" type="pres">
      <dgm:prSet presAssocID="{6ECF3809-081D-40D1-A497-A05BC01DAA77}" presName="box" presStyleLbl="node1" presStyleIdx="2" presStyleCnt="3"/>
      <dgm:spPr/>
    </dgm:pt>
    <dgm:pt modelId="{615E54DE-C33D-4D6A-995D-FAEBCB861C59}" type="pres">
      <dgm:prSet presAssocID="{6ECF3809-081D-40D1-A497-A05BC01DAA77}"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dgm:spPr>
    </dgm:pt>
    <dgm:pt modelId="{430EF88C-D0B4-4643-81C7-5F94FC6297A5}" type="pres">
      <dgm:prSet presAssocID="{6ECF3809-081D-40D1-A497-A05BC01DAA77}" presName="text" presStyleLbl="node1" presStyleIdx="2" presStyleCnt="3">
        <dgm:presLayoutVars>
          <dgm:bulletEnabled val="1"/>
        </dgm:presLayoutVars>
      </dgm:prSet>
      <dgm:spPr/>
    </dgm:pt>
  </dgm:ptLst>
  <dgm:cxnLst>
    <dgm:cxn modelId="{F1D46A0C-1166-4443-9F98-98FD2011E43B}" type="presOf" srcId="{BC429885-7F6D-4C46-AF86-F82E268555D9}" destId="{9DC6BC38-7C66-4F52-B2FF-C4DD4D939A86}" srcOrd="0" destOrd="0" presId="urn:microsoft.com/office/officeart/2005/8/layout/vList4"/>
    <dgm:cxn modelId="{0AA5075E-51E5-493D-A73D-C65EB53EA7E2}" type="presOf" srcId="{E5B8D531-B807-45F0-8083-68F5BC24FF7F}" destId="{A49AC570-1CDA-4E75-85F3-CE55CD5B7333}" srcOrd="0" destOrd="0" presId="urn:microsoft.com/office/officeart/2005/8/layout/vList4"/>
    <dgm:cxn modelId="{C32D1046-639C-4D1A-A836-6FDF88216773}" type="presOf" srcId="{E5B8D531-B807-45F0-8083-68F5BC24FF7F}" destId="{6640D334-CD72-4D5C-ACA3-27726C7A5159}" srcOrd="1" destOrd="0" presId="urn:microsoft.com/office/officeart/2005/8/layout/vList4"/>
    <dgm:cxn modelId="{A881BF4D-45D5-4697-991E-548C41914D07}" srcId="{3658D604-FB22-404F-94EB-F11B619A1706}" destId="{BC429885-7F6D-4C46-AF86-F82E268555D9}" srcOrd="0" destOrd="0" parTransId="{D9640292-2910-440C-90EA-3F6A83B1E73D}" sibTransId="{716869EE-6BE7-4AF2-BED7-B2F2A2704445}"/>
    <dgm:cxn modelId="{60277952-A6C5-4763-8E15-2CA0ED923141}" type="presOf" srcId="{3658D604-FB22-404F-94EB-F11B619A1706}" destId="{CEAC30E0-1185-4BB0-9B67-A55853008830}" srcOrd="0" destOrd="0" presId="urn:microsoft.com/office/officeart/2005/8/layout/vList4"/>
    <dgm:cxn modelId="{1381B888-9B02-4CE8-B316-0DC59135CFDA}" type="presOf" srcId="{BC429885-7F6D-4C46-AF86-F82E268555D9}" destId="{6FCF58F8-4327-4261-90E2-5819A1B862C9}" srcOrd="1" destOrd="0" presId="urn:microsoft.com/office/officeart/2005/8/layout/vList4"/>
    <dgm:cxn modelId="{7E8CC6A5-CBEA-4120-96A4-A1C9987D5B22}" type="presOf" srcId="{6ECF3809-081D-40D1-A497-A05BC01DAA77}" destId="{430EF88C-D0B4-4643-81C7-5F94FC6297A5}" srcOrd="1" destOrd="0" presId="urn:microsoft.com/office/officeart/2005/8/layout/vList4"/>
    <dgm:cxn modelId="{269EC3CA-AD56-40FA-9516-2A65E97F61C8}" srcId="{3658D604-FB22-404F-94EB-F11B619A1706}" destId="{6ECF3809-081D-40D1-A497-A05BC01DAA77}" srcOrd="2" destOrd="0" parTransId="{DBD7653D-A2F4-43A3-B446-C560FD6284B2}" sibTransId="{23DC2330-80F2-4C7E-B1D1-33DFBF794013}"/>
    <dgm:cxn modelId="{00ADE7E7-19CC-4D35-8600-E8809319BF6C}" type="presOf" srcId="{6ECF3809-081D-40D1-A497-A05BC01DAA77}" destId="{802D041B-72F2-48CC-B300-BAF3F58DFCD2}" srcOrd="0" destOrd="0" presId="urn:microsoft.com/office/officeart/2005/8/layout/vList4"/>
    <dgm:cxn modelId="{6510CEFC-B92F-4C7B-84BA-B4A2556318C2}" srcId="{3658D604-FB22-404F-94EB-F11B619A1706}" destId="{E5B8D531-B807-45F0-8083-68F5BC24FF7F}" srcOrd="1" destOrd="0" parTransId="{0E837F68-6109-4529-A1BB-603FE51D9082}" sibTransId="{9F57B362-F8F4-4569-AA2C-CF9C8B17E73A}"/>
    <dgm:cxn modelId="{005D53E4-CB4B-463F-8275-EACFE78C2C89}" type="presParOf" srcId="{CEAC30E0-1185-4BB0-9B67-A55853008830}" destId="{6BC1A196-73C3-40B8-A8B2-4001ECB98524}" srcOrd="0" destOrd="0" presId="urn:microsoft.com/office/officeart/2005/8/layout/vList4"/>
    <dgm:cxn modelId="{61987F7B-B34B-4AB0-8C64-DE15AE30BADD}" type="presParOf" srcId="{6BC1A196-73C3-40B8-A8B2-4001ECB98524}" destId="{9DC6BC38-7C66-4F52-B2FF-C4DD4D939A86}" srcOrd="0" destOrd="0" presId="urn:microsoft.com/office/officeart/2005/8/layout/vList4"/>
    <dgm:cxn modelId="{88989417-7D59-4FB6-96B4-EBB8CEC46BE1}" type="presParOf" srcId="{6BC1A196-73C3-40B8-A8B2-4001ECB98524}" destId="{6E275434-D7F0-46F0-B8AB-9A71703E040D}" srcOrd="1" destOrd="0" presId="urn:microsoft.com/office/officeart/2005/8/layout/vList4"/>
    <dgm:cxn modelId="{57466D05-3267-4A82-BACA-57A56FC032AF}" type="presParOf" srcId="{6BC1A196-73C3-40B8-A8B2-4001ECB98524}" destId="{6FCF58F8-4327-4261-90E2-5819A1B862C9}" srcOrd="2" destOrd="0" presId="urn:microsoft.com/office/officeart/2005/8/layout/vList4"/>
    <dgm:cxn modelId="{AB517833-58A5-4026-9AB9-BB83DB11BAF0}" type="presParOf" srcId="{CEAC30E0-1185-4BB0-9B67-A55853008830}" destId="{7A59E1DB-AED6-4CFE-928B-B790B10CE750}" srcOrd="1" destOrd="0" presId="urn:microsoft.com/office/officeart/2005/8/layout/vList4"/>
    <dgm:cxn modelId="{55287762-CFC4-49DC-A093-8C0D94E9603D}" type="presParOf" srcId="{CEAC30E0-1185-4BB0-9B67-A55853008830}" destId="{E05F0AB2-84F0-465E-AAA2-F3828F3BA76D}" srcOrd="2" destOrd="0" presId="urn:microsoft.com/office/officeart/2005/8/layout/vList4"/>
    <dgm:cxn modelId="{6C106C9D-03DD-4F39-8EC8-C5010BA689C6}" type="presParOf" srcId="{E05F0AB2-84F0-465E-AAA2-F3828F3BA76D}" destId="{A49AC570-1CDA-4E75-85F3-CE55CD5B7333}" srcOrd="0" destOrd="0" presId="urn:microsoft.com/office/officeart/2005/8/layout/vList4"/>
    <dgm:cxn modelId="{E3DF3400-10C9-462C-BB87-EB724D048317}" type="presParOf" srcId="{E05F0AB2-84F0-465E-AAA2-F3828F3BA76D}" destId="{79C2380E-334D-4030-8347-1AAB077961F5}" srcOrd="1" destOrd="0" presId="urn:microsoft.com/office/officeart/2005/8/layout/vList4"/>
    <dgm:cxn modelId="{C9649556-CDBB-4EE5-948D-074EA0AFF0DF}" type="presParOf" srcId="{E05F0AB2-84F0-465E-AAA2-F3828F3BA76D}" destId="{6640D334-CD72-4D5C-ACA3-27726C7A5159}" srcOrd="2" destOrd="0" presId="urn:microsoft.com/office/officeart/2005/8/layout/vList4"/>
    <dgm:cxn modelId="{38965FBF-CDF1-45C0-B277-E7DCAEDC104C}" type="presParOf" srcId="{CEAC30E0-1185-4BB0-9B67-A55853008830}" destId="{3925FFAE-0134-4BE4-ADFB-43C75461AC12}" srcOrd="3" destOrd="0" presId="urn:microsoft.com/office/officeart/2005/8/layout/vList4"/>
    <dgm:cxn modelId="{E161E62F-7AEA-4AF8-B9DB-18C70C3DA7F0}" type="presParOf" srcId="{CEAC30E0-1185-4BB0-9B67-A55853008830}" destId="{1A1213D0-99E4-45E3-95C0-06CE43BBB411}" srcOrd="4" destOrd="0" presId="urn:microsoft.com/office/officeart/2005/8/layout/vList4"/>
    <dgm:cxn modelId="{B3E0BBB9-7D89-4206-A592-25EEA5C50D81}" type="presParOf" srcId="{1A1213D0-99E4-45E3-95C0-06CE43BBB411}" destId="{802D041B-72F2-48CC-B300-BAF3F58DFCD2}" srcOrd="0" destOrd="0" presId="urn:microsoft.com/office/officeart/2005/8/layout/vList4"/>
    <dgm:cxn modelId="{688FA30A-E219-4353-B183-287F0BDED56D}" type="presParOf" srcId="{1A1213D0-99E4-45E3-95C0-06CE43BBB411}" destId="{615E54DE-C33D-4D6A-995D-FAEBCB861C59}" srcOrd="1" destOrd="0" presId="urn:microsoft.com/office/officeart/2005/8/layout/vList4"/>
    <dgm:cxn modelId="{F28FF69E-7DA1-483A-807A-5D90F688CF4E}" type="presParOf" srcId="{1A1213D0-99E4-45E3-95C0-06CE43BBB411}" destId="{430EF88C-D0B4-4643-81C7-5F94FC6297A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6BC38-7C66-4F52-B2FF-C4DD4D939A86}">
      <dsp:nvSpPr>
        <dsp:cNvPr id="0" name=""/>
        <dsp:cNvSpPr/>
      </dsp:nvSpPr>
      <dsp:spPr>
        <a:xfrm>
          <a:off x="0" y="80033"/>
          <a:ext cx="8393945" cy="16823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tx1"/>
              </a:solidFill>
            </a:rPr>
            <a:t>REGULASI (UU,PP, </a:t>
          </a:r>
          <a:r>
            <a:rPr lang="en-US" sz="2900" kern="1200" dirty="0" err="1">
              <a:solidFill>
                <a:schemeClr val="tx1"/>
              </a:solidFill>
            </a:rPr>
            <a:t>Perdasus</a:t>
          </a:r>
          <a:r>
            <a:rPr lang="en-US" sz="2900" kern="1200" dirty="0">
              <a:solidFill>
                <a:schemeClr val="tx1"/>
              </a:solidFill>
            </a:rPr>
            <a:t> dan </a:t>
          </a:r>
          <a:r>
            <a:rPr lang="en-US" sz="2900" kern="1200" dirty="0" err="1">
              <a:solidFill>
                <a:schemeClr val="tx1"/>
              </a:solidFill>
            </a:rPr>
            <a:t>Perdasi</a:t>
          </a:r>
          <a:r>
            <a:rPr lang="en-US" sz="2900" kern="1200" dirty="0">
              <a:solidFill>
                <a:schemeClr val="tx1"/>
              </a:solidFill>
            </a:rPr>
            <a:t> di </a:t>
          </a:r>
          <a:r>
            <a:rPr lang="en-US" sz="2900" kern="1200" dirty="0" err="1">
              <a:solidFill>
                <a:schemeClr val="tx1"/>
              </a:solidFill>
            </a:rPr>
            <a:t>Provinsi</a:t>
          </a:r>
          <a:r>
            <a:rPr lang="en-US" sz="2900" kern="1200" dirty="0">
              <a:solidFill>
                <a:schemeClr val="tx1"/>
              </a:solidFill>
            </a:rPr>
            <a:t> dan PERDA di </a:t>
          </a:r>
          <a:r>
            <a:rPr lang="en-US" sz="2900" kern="1200" dirty="0" err="1">
              <a:solidFill>
                <a:schemeClr val="tx1"/>
              </a:solidFill>
            </a:rPr>
            <a:t>Kabupaten</a:t>
          </a:r>
          <a:r>
            <a:rPr lang="en-US" sz="2900" kern="1200" dirty="0">
              <a:solidFill>
                <a:schemeClr val="tx1"/>
              </a:solidFill>
            </a:rPr>
            <a:t>)</a:t>
          </a:r>
        </a:p>
      </dsp:txBody>
      <dsp:txXfrm>
        <a:off x="1847026" y="80033"/>
        <a:ext cx="6546918" cy="1682372"/>
      </dsp:txXfrm>
    </dsp:sp>
    <dsp:sp modelId="{6E275434-D7F0-46F0-B8AB-9A71703E040D}">
      <dsp:nvSpPr>
        <dsp:cNvPr id="0" name=""/>
        <dsp:cNvSpPr/>
      </dsp:nvSpPr>
      <dsp:spPr>
        <a:xfrm rot="5400000">
          <a:off x="463930" y="0"/>
          <a:ext cx="1087401" cy="18424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9AC570-1CDA-4E75-85F3-CE55CD5B7333}">
      <dsp:nvSpPr>
        <dsp:cNvPr id="0" name=""/>
        <dsp:cNvSpPr/>
      </dsp:nvSpPr>
      <dsp:spPr>
        <a:xfrm>
          <a:off x="0" y="2010677"/>
          <a:ext cx="8393945" cy="16823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tx1"/>
              </a:solidFill>
            </a:rPr>
            <a:t>DANA; DANA OTSUS DAN DTI (Dana </a:t>
          </a:r>
          <a:r>
            <a:rPr lang="en-US" sz="2900" kern="1200" dirty="0" err="1">
              <a:solidFill>
                <a:schemeClr val="tx1"/>
              </a:solidFill>
            </a:rPr>
            <a:t>Otsus</a:t>
          </a:r>
          <a:r>
            <a:rPr lang="en-US" sz="2900" kern="1200" dirty="0">
              <a:solidFill>
                <a:schemeClr val="tx1"/>
              </a:solidFill>
            </a:rPr>
            <a:t> </a:t>
          </a:r>
          <a:r>
            <a:rPr lang="en-US" sz="2900" kern="1200" dirty="0" err="1">
              <a:solidFill>
                <a:schemeClr val="tx1"/>
              </a:solidFill>
            </a:rPr>
            <a:t>untuk</a:t>
          </a:r>
          <a:r>
            <a:rPr lang="en-US" sz="2900" kern="1200" dirty="0">
              <a:solidFill>
                <a:schemeClr val="tx1"/>
              </a:solidFill>
            </a:rPr>
            <a:t> </a:t>
          </a:r>
          <a:r>
            <a:rPr lang="en-US" sz="2900" kern="1200" dirty="0" err="1">
              <a:solidFill>
                <a:schemeClr val="tx1"/>
              </a:solidFill>
            </a:rPr>
            <a:t>siapa</a:t>
          </a:r>
          <a:r>
            <a:rPr lang="en-US" sz="2900" kern="1200" dirty="0">
              <a:solidFill>
                <a:schemeClr val="tx1"/>
              </a:solidFill>
            </a:rPr>
            <a:t>, </a:t>
          </a:r>
          <a:r>
            <a:rPr lang="en-US" sz="2900" kern="1200" dirty="0" err="1">
              <a:solidFill>
                <a:schemeClr val="tx1"/>
              </a:solidFill>
            </a:rPr>
            <a:t>disalurkan</a:t>
          </a:r>
          <a:r>
            <a:rPr lang="en-US" sz="2900" kern="1200" dirty="0">
              <a:solidFill>
                <a:schemeClr val="tx1"/>
              </a:solidFill>
            </a:rPr>
            <a:t> </a:t>
          </a:r>
          <a:r>
            <a:rPr lang="en-US" sz="2900" kern="1200" dirty="0" err="1">
              <a:solidFill>
                <a:schemeClr val="tx1"/>
              </a:solidFill>
            </a:rPr>
            <a:t>ke</a:t>
          </a:r>
          <a:r>
            <a:rPr lang="en-US" sz="2900" kern="1200" dirty="0">
              <a:solidFill>
                <a:schemeClr val="tx1"/>
              </a:solidFill>
            </a:rPr>
            <a:t> </a:t>
          </a:r>
          <a:r>
            <a:rPr lang="en-US" sz="2900" kern="1200" dirty="0" err="1">
              <a:solidFill>
                <a:schemeClr val="tx1"/>
              </a:solidFill>
            </a:rPr>
            <a:t>siapa</a:t>
          </a:r>
          <a:r>
            <a:rPr lang="en-US" sz="2900" kern="1200" dirty="0">
              <a:solidFill>
                <a:schemeClr val="tx1"/>
              </a:solidFill>
            </a:rPr>
            <a:t>)</a:t>
          </a:r>
        </a:p>
      </dsp:txBody>
      <dsp:txXfrm>
        <a:off x="1847026" y="2010677"/>
        <a:ext cx="6546918" cy="1682372"/>
      </dsp:txXfrm>
    </dsp:sp>
    <dsp:sp modelId="{79C2380E-334D-4030-8347-1AAB077961F5}">
      <dsp:nvSpPr>
        <dsp:cNvPr id="0" name=""/>
        <dsp:cNvSpPr/>
      </dsp:nvSpPr>
      <dsp:spPr>
        <a:xfrm>
          <a:off x="168237" y="2178914"/>
          <a:ext cx="1678789" cy="1345898"/>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2D041B-72F2-48CC-B300-BAF3F58DFCD2}">
      <dsp:nvSpPr>
        <dsp:cNvPr id="0" name=""/>
        <dsp:cNvSpPr/>
      </dsp:nvSpPr>
      <dsp:spPr>
        <a:xfrm>
          <a:off x="0" y="3861287"/>
          <a:ext cx="8393945" cy="16823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tx1"/>
              </a:solidFill>
            </a:rPr>
            <a:t>KEBIJAKAN (</a:t>
          </a:r>
          <a:r>
            <a:rPr lang="en-US" sz="2900" kern="1200" dirty="0" err="1">
              <a:solidFill>
                <a:schemeClr val="tx1"/>
              </a:solidFill>
            </a:rPr>
            <a:t>Prosentase</a:t>
          </a:r>
          <a:r>
            <a:rPr lang="en-US" sz="2900" kern="1200" dirty="0">
              <a:solidFill>
                <a:schemeClr val="tx1"/>
              </a:solidFill>
            </a:rPr>
            <a:t> OAP dan Non OAP </a:t>
          </a:r>
          <a:r>
            <a:rPr lang="en-US" sz="2900" kern="1200" dirty="0" err="1">
              <a:solidFill>
                <a:schemeClr val="tx1"/>
              </a:solidFill>
            </a:rPr>
            <a:t>dalam</a:t>
          </a:r>
          <a:r>
            <a:rPr lang="en-US" sz="2900" kern="1200" dirty="0">
              <a:solidFill>
                <a:schemeClr val="tx1"/>
              </a:solidFill>
            </a:rPr>
            <a:t> </a:t>
          </a:r>
          <a:r>
            <a:rPr lang="en-US" sz="2900" kern="1200" dirty="0" err="1">
              <a:solidFill>
                <a:schemeClr val="tx1"/>
              </a:solidFill>
            </a:rPr>
            <a:t>berbagai</a:t>
          </a:r>
          <a:r>
            <a:rPr lang="en-US" sz="2900" kern="1200" dirty="0">
              <a:solidFill>
                <a:schemeClr val="tx1"/>
              </a:solidFill>
            </a:rPr>
            <a:t> </a:t>
          </a:r>
          <a:r>
            <a:rPr lang="en-US" sz="2900" kern="1200" dirty="0" err="1">
              <a:solidFill>
                <a:schemeClr val="tx1"/>
              </a:solidFill>
            </a:rPr>
            <a:t>sektor</a:t>
          </a:r>
          <a:r>
            <a:rPr lang="en-US" sz="2900" kern="1200" dirty="0">
              <a:solidFill>
                <a:schemeClr val="tx1"/>
              </a:solidFill>
            </a:rPr>
            <a:t>)</a:t>
          </a:r>
        </a:p>
      </dsp:txBody>
      <dsp:txXfrm>
        <a:off x="1847026" y="3861287"/>
        <a:ext cx="6546918" cy="1682372"/>
      </dsp:txXfrm>
    </dsp:sp>
    <dsp:sp modelId="{615E54DE-C33D-4D6A-995D-FAEBCB861C59}">
      <dsp:nvSpPr>
        <dsp:cNvPr id="0" name=""/>
        <dsp:cNvSpPr/>
      </dsp:nvSpPr>
      <dsp:spPr>
        <a:xfrm>
          <a:off x="168237" y="4029524"/>
          <a:ext cx="1678789" cy="1345898"/>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873325-3936-4AE9-BDDE-C80C09B0FBD0}" type="datetimeFigureOut">
              <a:rPr lang="en-US" smtClean="0"/>
              <a:t>4/23/2026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D08DC7-CD12-4F16-B13D-EB4446AED991}" type="slidenum">
              <a:rPr lang="en-US" smtClean="0"/>
              <a:t>‹#›</a:t>
            </a:fld>
            <a:endParaRPr lang="en-US"/>
          </a:p>
        </p:txBody>
      </p:sp>
    </p:spTree>
    <p:extLst>
      <p:ext uri="{BB962C8B-B14F-4D97-AF65-F5344CB8AC3E}">
        <p14:creationId xmlns:p14="http://schemas.microsoft.com/office/powerpoint/2010/main" val="2590880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D08DC7-CD12-4F16-B13D-EB4446AED991}" type="slidenum">
              <a:rPr lang="en-US" smtClean="0"/>
              <a:t>2</a:t>
            </a:fld>
            <a:endParaRPr lang="en-US"/>
          </a:p>
        </p:txBody>
      </p:sp>
    </p:spTree>
    <p:extLst>
      <p:ext uri="{BB962C8B-B14F-4D97-AF65-F5344CB8AC3E}">
        <p14:creationId xmlns:p14="http://schemas.microsoft.com/office/powerpoint/2010/main" val="4122640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048000"/>
            <a:ext cx="109728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294931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0DBB72-3877-4488-BC52-6D1D5674123D}"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794DD-2D61-4C1E-A309-EE1E29F87370}"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0DBB72-3877-4488-BC52-6D1D5674123D}"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794DD-2D61-4C1E-A309-EE1E29F873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0DBB72-3877-4488-BC52-6D1D5674123D}"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794DD-2D61-4C1E-A309-EE1E29F8737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3971925"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125141" y="1173106"/>
            <a:ext cx="6893719"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020822" y="0"/>
            <a:ext cx="5102357"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ctrTitle" hasCustomPrompt="1"/>
          </p:nvPr>
        </p:nvSpPr>
        <p:spPr>
          <a:xfrm>
            <a:off x="2174843" y="810228"/>
            <a:ext cx="4794316" cy="3831221"/>
          </a:xfrm>
        </p:spPr>
        <p:txBody>
          <a:bodyPr tIns="0" bIns="0" anchor="ctr" anchorCtr="0">
            <a:noAutofit/>
          </a:bodyPr>
          <a:lstStyle>
            <a:lvl1pPr algn="ctr">
              <a:lnSpc>
                <a:spcPct val="100000"/>
              </a:lnSpc>
              <a:defRPr sz="2700"/>
            </a:lvl1pPr>
          </a:lstStyle>
          <a:p>
            <a:r>
              <a:rPr lang="en-US" dirty="0"/>
              <a:t>Click to add title</a:t>
            </a:r>
          </a:p>
        </p:txBody>
      </p:sp>
    </p:spTree>
    <p:extLst>
      <p:ext uri="{BB962C8B-B14F-4D97-AF65-F5344CB8AC3E}">
        <p14:creationId xmlns:p14="http://schemas.microsoft.com/office/powerpoint/2010/main" val="5520361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4839228" y="3405020"/>
            <a:ext cx="4304773"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4849208" y="1"/>
            <a:ext cx="4304773"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5731889" y="4577659"/>
            <a:ext cx="581266"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685800" y="1057275"/>
            <a:ext cx="4937760" cy="1531357"/>
          </a:xfrm>
        </p:spPr>
        <p:txBody>
          <a:bodyPr tIns="0" bIns="0">
            <a:noAutofit/>
          </a:bodyPr>
          <a:lstStyle>
            <a:lvl1pPr algn="l">
              <a:lnSpc>
                <a:spcPct val="100000"/>
              </a:lnSpc>
              <a:defRPr sz="27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685800" y="2834640"/>
            <a:ext cx="4937760" cy="3207344"/>
          </a:xfrm>
        </p:spPr>
        <p:txBody>
          <a:bodyPr lIns="91440" tIns="0" rIns="91440" bIns="0">
            <a:norm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7768828" y="457200"/>
            <a:ext cx="800692" cy="471489"/>
          </a:xfrm>
        </p:spPr>
        <p:txBody>
          <a:bodyPr/>
          <a:lstStyle>
            <a:lvl1pPr>
              <a:defRPr sz="12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95107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18048" y="3390900"/>
            <a:ext cx="9162047"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332510" y="332510"/>
            <a:ext cx="8478982"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7015162" y="0"/>
            <a:ext cx="2128838"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sz="1350"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sz="1350"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dirty="0"/>
            </a:p>
          </p:txBody>
        </p:sp>
      </p:grpSp>
      <p:sp>
        <p:nvSpPr>
          <p:cNvPr id="2" name="Title 1"/>
          <p:cNvSpPr>
            <a:spLocks noGrp="1"/>
          </p:cNvSpPr>
          <p:nvPr userDrawn="1">
            <p:ph type="title" hasCustomPrompt="1"/>
          </p:nvPr>
        </p:nvSpPr>
        <p:spPr>
          <a:xfrm>
            <a:off x="4276831" y="1061623"/>
            <a:ext cx="4292690" cy="4739104"/>
          </a:xfrm>
        </p:spPr>
        <p:txBody>
          <a:bodyPr tIns="0" bIns="0" anchor="ctr">
            <a:noAutofit/>
          </a:bodyPr>
          <a:lstStyle>
            <a:lvl1pPr algn="l">
              <a:lnSpc>
                <a:spcPct val="100000"/>
              </a:lnSpc>
              <a:defRPr sz="27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332509" y="1"/>
            <a:ext cx="3258521" cy="6359525"/>
          </a:xfrm>
        </p:spPr>
        <p:txBody>
          <a:bodyPr>
            <a:normAutofit/>
          </a:bodyPr>
          <a:lstStyle>
            <a:lvl1pPr marL="0" indent="0">
              <a:buNone/>
              <a:defRPr sz="1350"/>
            </a:lvl1pPr>
          </a:lstStyle>
          <a:p>
            <a:pPr lvl="0"/>
            <a:r>
              <a:rPr lang="en-US" dirty="0"/>
              <a:t>Click to add picture</a:t>
            </a:r>
          </a:p>
        </p:txBody>
      </p:sp>
    </p:spTree>
    <p:extLst>
      <p:ext uri="{BB962C8B-B14F-4D97-AF65-F5344CB8AC3E}">
        <p14:creationId xmlns:p14="http://schemas.microsoft.com/office/powerpoint/2010/main" val="2562754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18048" y="-400"/>
            <a:ext cx="9162047"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332510" y="420494"/>
            <a:ext cx="8478982"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3968473" y="4188732"/>
            <a:ext cx="2812357" cy="2545607"/>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32643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685800" y="1057275"/>
            <a:ext cx="3944666" cy="2495028"/>
          </a:xfrm>
        </p:spPr>
        <p:txBody>
          <a:bodyPr tIns="0" bIns="0">
            <a:noAutofit/>
          </a:bodyPr>
          <a:lstStyle>
            <a:lvl1pPr algn="l">
              <a:lnSpc>
                <a:spcPct val="100000"/>
              </a:lnSpc>
              <a:defRPr sz="27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685800" y="3808751"/>
            <a:ext cx="3944666" cy="2233233"/>
          </a:xfrm>
        </p:spPr>
        <p:txBody>
          <a:bodyPr lIns="91440" tIns="0" rIns="91440" bIns="0">
            <a:normAutofit/>
          </a:bodyPr>
          <a:lstStyle>
            <a:lvl1pPr marL="0" indent="0">
              <a:lnSpc>
                <a:spcPct val="100000"/>
              </a:lnSpc>
              <a:spcBef>
                <a:spcPts val="0"/>
              </a:spcBef>
              <a:buNone/>
              <a:defRPr sz="1800"/>
            </a:lvl1pPr>
            <a:lvl2pPr marL="260604">
              <a:lnSpc>
                <a:spcPct val="100000"/>
              </a:lnSpc>
              <a:spcBef>
                <a:spcPts val="0"/>
              </a:spcBef>
              <a:defRPr sz="1800"/>
            </a:lvl2pPr>
            <a:lvl3pPr marL="514350">
              <a:lnSpc>
                <a:spcPct val="10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5560646" y="410780"/>
            <a:ext cx="3258521" cy="6447220"/>
          </a:xfrm>
          <a:solidFill>
            <a:schemeClr val="accent3"/>
          </a:solidFill>
        </p:spPr>
        <p:txBody>
          <a:bodyPr>
            <a:normAutofit/>
          </a:bodyPr>
          <a:lstStyle>
            <a:lvl1pPr marL="0" indent="0">
              <a:buNone/>
              <a:defRPr sz="1350"/>
            </a:lvl1pPr>
          </a:lstStyle>
          <a:p>
            <a:pPr lvl="0"/>
            <a:r>
              <a:rPr lang="en-US" dirty="0"/>
              <a:t>Click to add picture</a:t>
            </a:r>
          </a:p>
        </p:txBody>
      </p:sp>
    </p:spTree>
    <p:extLst>
      <p:ext uri="{BB962C8B-B14F-4D97-AF65-F5344CB8AC3E}">
        <p14:creationId xmlns:p14="http://schemas.microsoft.com/office/powerpoint/2010/main" val="47201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5338" y="0"/>
            <a:ext cx="1913239"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7061" y="0"/>
            <a:ext cx="1911443"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325915" y="4628522"/>
            <a:ext cx="2550984" cy="192033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7963" y="4308467"/>
            <a:ext cx="1913238"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1907901" y="0"/>
            <a:ext cx="1920255"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sz="1350" dirty="0"/>
          </a:p>
        </p:txBody>
      </p:sp>
      <p:sp>
        <p:nvSpPr>
          <p:cNvPr id="2" name="Title 1"/>
          <p:cNvSpPr>
            <a:spLocks noGrp="1"/>
          </p:cNvSpPr>
          <p:nvPr>
            <p:ph type="title" hasCustomPrompt="1"/>
          </p:nvPr>
        </p:nvSpPr>
        <p:spPr>
          <a:xfrm>
            <a:off x="2595424" y="1057274"/>
            <a:ext cx="5974096" cy="994164"/>
          </a:xfrm>
        </p:spPr>
        <p:txBody>
          <a:bodyPr lIns="91440" tIns="0" rIns="91440" bIns="0" anchor="b" anchorCtr="0">
            <a:noAutofit/>
          </a:bodyPr>
          <a:lstStyle>
            <a:lvl1pPr algn="l">
              <a:lnSpc>
                <a:spcPct val="100000"/>
              </a:lnSpc>
              <a:defRPr sz="27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2595424" y="2303029"/>
            <a:ext cx="5974095" cy="3497698"/>
          </a:xfrm>
        </p:spPr>
        <p:txBody>
          <a:bodyPr lIns="91440" tIns="0" rIns="91440" bIns="0">
            <a:normAutofit/>
          </a:bodyPr>
          <a:lstStyle>
            <a:lvl1pPr>
              <a:spcBef>
                <a:spcPts val="750"/>
              </a:spcBef>
              <a:defRPr sz="1350"/>
            </a:lvl1pPr>
            <a:lvl2pPr>
              <a:spcBef>
                <a:spcPts val="750"/>
              </a:spcBef>
              <a:defRPr sz="1350"/>
            </a:lvl2pPr>
            <a:lvl3pPr>
              <a:spcBef>
                <a:spcPts val="750"/>
              </a:spcBef>
              <a:defRPr sz="1350"/>
            </a:lvl3pPr>
            <a:lvl4pPr>
              <a:spcBef>
                <a:spcPts val="750"/>
              </a:spcBef>
              <a:defRPr sz="1350"/>
            </a:lvl4pPr>
            <a:lvl5pPr>
              <a:spcBef>
                <a:spcPts val="750"/>
              </a:spcBef>
              <a:defRPr sz="135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7768828" y="457200"/>
            <a:ext cx="800692" cy="471489"/>
          </a:xfrm>
        </p:spPr>
        <p:txBody>
          <a:bodyPr/>
          <a:lstStyle>
            <a:lvl1pPr>
              <a:defRPr sz="12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59602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3273607" y="1057275"/>
            <a:ext cx="5282713" cy="2520217"/>
          </a:xfrm>
        </p:spPr>
        <p:txBody>
          <a:bodyPr tIns="0" bIns="0">
            <a:noAutofit/>
          </a:bodyPr>
          <a:lstStyle>
            <a:lvl1pPr algn="l">
              <a:lnSpc>
                <a:spcPct val="100000"/>
              </a:lnSpc>
              <a:defRPr sz="27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4176" y="-2784"/>
            <a:ext cx="2582466"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277483" y="-2784"/>
            <a:ext cx="1300808"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291216" y="-2784"/>
            <a:ext cx="1287086"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4176" y="3440504"/>
            <a:ext cx="2582466"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288843" y="3440505"/>
            <a:ext cx="1289447"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7828856" y="457200"/>
            <a:ext cx="740664" cy="471489"/>
          </a:xfrm>
        </p:spPr>
        <p:txBody>
          <a:bodyPr/>
          <a:lstStyle>
            <a:lvl1pPr>
              <a:defRPr sz="12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3273606" y="3808751"/>
            <a:ext cx="5282714" cy="2233233"/>
          </a:xfrm>
        </p:spPr>
        <p:txBody>
          <a:bodyPr lIns="91440" tIns="0" rIns="91440" bIns="0">
            <a:normAutofit/>
          </a:bodyPr>
          <a:lstStyle>
            <a:lvl1pPr marL="0" indent="0">
              <a:lnSpc>
                <a:spcPct val="100000"/>
              </a:lnSpc>
              <a:spcBef>
                <a:spcPts val="0"/>
              </a:spcBef>
              <a:buNone/>
              <a:defRPr sz="1800"/>
            </a:lvl1pPr>
            <a:lvl2pPr marL="260604">
              <a:lnSpc>
                <a:spcPct val="100000"/>
              </a:lnSpc>
              <a:spcBef>
                <a:spcPts val="0"/>
              </a:spcBef>
              <a:defRPr sz="1800"/>
            </a:lvl2pPr>
            <a:lvl3pPr marL="514350">
              <a:lnSpc>
                <a:spcPct val="100000"/>
              </a:lnSpc>
              <a:spcBef>
                <a:spcPts val="0"/>
              </a:spcBef>
              <a:defRPr sz="18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1746290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6742090" y="3427337"/>
            <a:ext cx="2401910"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6742090" y="3654149"/>
            <a:ext cx="2401910"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6742092" y="1"/>
            <a:ext cx="2401909"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6742090" y="6682"/>
            <a:ext cx="2401910"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685799" y="834636"/>
            <a:ext cx="5847348" cy="1222385"/>
          </a:xfrm>
        </p:spPr>
        <p:txBody>
          <a:bodyPr tIns="0" bIns="0">
            <a:noAutofit/>
          </a:bodyPr>
          <a:lstStyle>
            <a:lvl1pPr algn="l">
              <a:lnSpc>
                <a:spcPct val="100000"/>
              </a:lnSpc>
              <a:defRPr sz="27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7828856" y="457200"/>
            <a:ext cx="740664" cy="471489"/>
          </a:xfrm>
        </p:spPr>
        <p:txBody>
          <a:bodyPr/>
          <a:lstStyle>
            <a:lvl1pPr>
              <a:defRPr sz="12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685801" y="2303029"/>
            <a:ext cx="2462339" cy="3720337"/>
          </a:xfrm>
        </p:spPr>
        <p:txBody>
          <a:bodyPr lIns="91440" tIns="0" rIns="91440" bIns="0">
            <a:normAutofit/>
          </a:bodyPr>
          <a:lstStyle>
            <a:lvl1pPr marL="0" indent="0">
              <a:spcBef>
                <a:spcPts val="750"/>
              </a:spcBef>
              <a:buNone/>
              <a:defRPr sz="1350"/>
            </a:lvl1pPr>
            <a:lvl2pPr marL="212598" indent="-212598">
              <a:spcBef>
                <a:spcPts val="750"/>
              </a:spcBef>
              <a:defRPr sz="1350"/>
            </a:lvl2pPr>
            <a:lvl3pPr marL="212598" indent="-212598">
              <a:spcBef>
                <a:spcPts val="750"/>
              </a:spcBef>
              <a:defRPr sz="1350"/>
            </a:lvl3pPr>
            <a:lvl4pPr marL="212598" indent="-212598">
              <a:spcBef>
                <a:spcPts val="750"/>
              </a:spcBef>
              <a:defRPr sz="1350"/>
            </a:lvl4pPr>
            <a:lvl5pPr marL="212598" indent="-212598">
              <a:spcBef>
                <a:spcPts val="750"/>
              </a:spcBef>
              <a:defRPr sz="135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3586620" y="2303029"/>
            <a:ext cx="2463713" cy="3720337"/>
          </a:xfrm>
        </p:spPr>
        <p:txBody>
          <a:bodyPr lIns="91440" tIns="0" rIns="91440" bIns="0">
            <a:normAutofit/>
          </a:bodyPr>
          <a:lstStyle>
            <a:lvl1pPr marL="0" indent="0">
              <a:spcBef>
                <a:spcPts val="750"/>
              </a:spcBef>
              <a:buNone/>
              <a:defRPr sz="1350"/>
            </a:lvl1pPr>
            <a:lvl2pPr marL="212598" indent="-212598">
              <a:spcBef>
                <a:spcPts val="750"/>
              </a:spcBef>
              <a:defRPr sz="1350"/>
            </a:lvl2pPr>
            <a:lvl3pPr marL="212598" indent="-212598">
              <a:spcBef>
                <a:spcPts val="750"/>
              </a:spcBef>
              <a:defRPr sz="1350"/>
            </a:lvl3pPr>
            <a:lvl4pPr marL="212598" indent="-212598">
              <a:spcBef>
                <a:spcPts val="750"/>
              </a:spcBef>
              <a:defRPr sz="1350"/>
            </a:lvl4pPr>
            <a:lvl5pPr marL="212598" indent="-212598">
              <a:spcBef>
                <a:spcPts val="750"/>
              </a:spcBef>
              <a:defRPr sz="135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6514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18048" y="-400"/>
            <a:ext cx="9162047"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332510" y="420494"/>
            <a:ext cx="8478982"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685800" y="965394"/>
            <a:ext cx="5723782" cy="1091627"/>
          </a:xfrm>
        </p:spPr>
        <p:txBody>
          <a:bodyPr tIns="0" bIns="0"/>
          <a:lstStyle>
            <a:lvl1pPr algn="l">
              <a:lnSpc>
                <a:spcPct val="100000"/>
              </a:lnSpc>
              <a:defRPr sz="27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685801" y="2303028"/>
            <a:ext cx="2462339" cy="4144192"/>
          </a:xfrm>
        </p:spPr>
        <p:txBody>
          <a:bodyPr lIns="91440" tIns="0" rIns="91440" bIns="0">
            <a:normAutofit/>
          </a:bodyPr>
          <a:lstStyle>
            <a:lvl1pPr marL="342900" indent="-342900">
              <a:spcBef>
                <a:spcPts val="750"/>
              </a:spcBef>
              <a:buFont typeface="+mj-lt"/>
              <a:buAutoNum type="arabicPeriod"/>
              <a:defRPr sz="1350"/>
            </a:lvl1pPr>
            <a:lvl2pPr marL="558927" indent="-257175">
              <a:spcBef>
                <a:spcPts val="750"/>
              </a:spcBef>
              <a:buFont typeface="+mj-lt"/>
              <a:buAutoNum type="alphaLcPeriod"/>
              <a:defRPr sz="1350"/>
            </a:lvl2pPr>
            <a:lvl3pPr marL="901827" indent="-257175">
              <a:spcBef>
                <a:spcPts val="750"/>
              </a:spcBef>
              <a:buFont typeface="+mj-lt"/>
              <a:buAutoNum type="arabicParenR"/>
              <a:defRPr sz="1350"/>
            </a:lvl3pPr>
            <a:lvl4pPr marL="1244727" indent="-257175">
              <a:spcBef>
                <a:spcPts val="750"/>
              </a:spcBef>
              <a:buFont typeface="+mj-lt"/>
              <a:buAutoNum type="alphaLcParenR"/>
              <a:defRPr sz="1350"/>
            </a:lvl4pPr>
            <a:lvl5pPr indent="-212598">
              <a:spcBef>
                <a:spcPts val="750"/>
              </a:spcBef>
              <a:defRPr sz="135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3586619" y="2303028"/>
            <a:ext cx="2822963" cy="4144192"/>
          </a:xfrm>
        </p:spPr>
        <p:txBody>
          <a:bodyPr lIns="91440" tIns="0" rIns="91440" bIns="0">
            <a:normAutofit/>
          </a:bodyPr>
          <a:lstStyle>
            <a:lvl1pPr marL="0" indent="0">
              <a:spcBef>
                <a:spcPts val="750"/>
              </a:spcBef>
              <a:buNone/>
              <a:defRPr sz="1350"/>
            </a:lvl1pPr>
            <a:lvl2pPr indent="-212598">
              <a:spcBef>
                <a:spcPts val="750"/>
              </a:spcBef>
              <a:defRPr sz="1350"/>
            </a:lvl2pPr>
            <a:lvl3pPr indent="-212598">
              <a:spcBef>
                <a:spcPts val="750"/>
              </a:spcBef>
              <a:defRPr sz="1350"/>
            </a:lvl3pPr>
            <a:lvl4pPr indent="-212598">
              <a:spcBef>
                <a:spcPts val="750"/>
              </a:spcBef>
              <a:defRPr sz="1350"/>
            </a:lvl4pPr>
            <a:lvl5pPr indent="-212598">
              <a:spcBef>
                <a:spcPts val="750"/>
              </a:spcBef>
              <a:defRPr sz="135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6742091" y="965393"/>
            <a:ext cx="2401909"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35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7015162" y="4000042"/>
            <a:ext cx="2128838"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sz="1350"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sz="1350"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sz="1350"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7768828" y="457200"/>
            <a:ext cx="800692" cy="471489"/>
          </a:xfrm>
        </p:spPr>
        <p:txBody>
          <a:bodyPr/>
          <a:lstStyle>
            <a:lvl1pPr>
              <a:defRPr sz="12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60139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0DBB72-3877-4488-BC52-6D1D5674123D}"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794DD-2D61-4C1E-A309-EE1E29F8737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6742090" y="-2546"/>
            <a:ext cx="2401910"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sz="1350"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7493794" y="1247776"/>
            <a:ext cx="1650206"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15065" y="5331514"/>
            <a:ext cx="1611312"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sz="1350"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7218900" y="1522789"/>
            <a:ext cx="2200114" cy="1650086"/>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155321" y="6470489"/>
            <a:ext cx="581266"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sz="1350" dirty="0"/>
          </a:p>
        </p:txBody>
      </p:sp>
      <p:sp>
        <p:nvSpPr>
          <p:cNvPr id="2" name="Title 1"/>
          <p:cNvSpPr>
            <a:spLocks noGrp="1"/>
          </p:cNvSpPr>
          <p:nvPr>
            <p:ph type="title"/>
          </p:nvPr>
        </p:nvSpPr>
        <p:spPr>
          <a:xfrm>
            <a:off x="685800" y="1057274"/>
            <a:ext cx="5882878" cy="1012782"/>
          </a:xfrm>
        </p:spPr>
        <p:txBody>
          <a:bodyPr tIns="0" bIns="0">
            <a:noAutofit/>
          </a:bodyPr>
          <a:lstStyle>
            <a:lvl1pPr algn="l">
              <a:lnSpc>
                <a:spcPct val="100000"/>
              </a:lnSpc>
              <a:defRPr sz="27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685800" y="2331791"/>
            <a:ext cx="5177307" cy="3721817"/>
          </a:xfrm>
        </p:spPr>
        <p:txBody>
          <a:bodyPr tIns="0" bIns="0">
            <a:normAutofit/>
          </a:bodyPr>
          <a:lstStyle>
            <a:lvl1pPr marL="0" indent="0">
              <a:lnSpc>
                <a:spcPct val="100000"/>
              </a:lnSpc>
              <a:spcBef>
                <a:spcPts val="0"/>
              </a:spcBef>
              <a:buNone/>
              <a:defRPr sz="1800"/>
            </a:lvl1pPr>
            <a:lvl2pPr marL="260604">
              <a:lnSpc>
                <a:spcPct val="100000"/>
              </a:lnSpc>
              <a:spcBef>
                <a:spcPts val="0"/>
              </a:spcBef>
              <a:defRPr sz="1800"/>
            </a:lvl2pPr>
            <a:lvl3pPr marL="514350">
              <a:lnSpc>
                <a:spcPct val="10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6742090" y="3405190"/>
            <a:ext cx="2401910" cy="3452811"/>
          </a:xfrm>
          <a:solidFill>
            <a:schemeClr val="accent1"/>
          </a:solidFill>
        </p:spPr>
        <p:txBody>
          <a:bodyPr>
            <a:normAutofit/>
          </a:bodyPr>
          <a:lstStyle>
            <a:lvl1pPr marL="0" indent="0">
              <a:buNone/>
              <a:defRPr sz="1350"/>
            </a:lvl1pPr>
          </a:lstStyle>
          <a:p>
            <a:r>
              <a:rPr lang="en-US"/>
              <a:t>Click icon to add picture</a:t>
            </a:r>
            <a:endParaRPr lang="en-US" dirty="0"/>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7828856" y="457200"/>
            <a:ext cx="740664" cy="471489"/>
          </a:xfrm>
        </p:spPr>
        <p:txBody>
          <a:bodyPr/>
          <a:lstStyle>
            <a:lvl1pPr>
              <a:defRPr sz="12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49744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16292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512055"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27834" y="314192"/>
            <a:ext cx="581266"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162923" y="1089213"/>
            <a:ext cx="7409578" cy="980844"/>
          </a:xfrm>
        </p:spPr>
        <p:txBody>
          <a:bodyPr tIns="0" bIns="0"/>
          <a:lstStyle>
            <a:lvl1pPr algn="l">
              <a:lnSpc>
                <a:spcPct val="100000"/>
              </a:lnSpc>
              <a:defRPr sz="27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162923" y="2331958"/>
            <a:ext cx="2231413" cy="3704266"/>
          </a:xfrm>
        </p:spPr>
        <p:txBody>
          <a:bodyPr lIns="91440" tIns="0" rIns="91440" bIns="0" anchor="t" anchorCtr="0">
            <a:noAutofit/>
          </a:bodyPr>
          <a:lstStyle>
            <a:lvl1pPr marL="0" indent="0">
              <a:lnSpc>
                <a:spcPct val="100000"/>
              </a:lnSpc>
              <a:spcBef>
                <a:spcPts val="0"/>
              </a:spcBef>
              <a:spcAft>
                <a:spcPts val="900"/>
              </a:spcAft>
              <a:buFont typeface="Arial" panose="020B0604020202020204" pitchFamily="34" charset="0"/>
              <a:buNone/>
              <a:defRPr sz="135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3815366" y="2331791"/>
            <a:ext cx="4759420" cy="3721817"/>
          </a:xfrm>
        </p:spPr>
        <p:txBody>
          <a:bodyPr lIns="91440" rIns="91440">
            <a:normAutofit/>
          </a:bodyPr>
          <a:lstStyle>
            <a:lvl1pPr>
              <a:defRPr sz="1350"/>
            </a:lvl1pPr>
            <a:lvl2pPr>
              <a:defRPr sz="1350"/>
            </a:lvl2pPr>
            <a:lvl3pPr>
              <a:defRPr sz="1350"/>
            </a:lvl3pPr>
            <a:lvl4pPr>
              <a:defRPr sz="1350"/>
            </a:lvl4pPr>
            <a:lvl5pPr>
              <a:defRPr sz="135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7768828" y="457200"/>
            <a:ext cx="800692" cy="471489"/>
          </a:xfrm>
        </p:spPr>
        <p:txBody>
          <a:bodyPr/>
          <a:lstStyle>
            <a:lvl1pPr>
              <a:defRPr sz="12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4455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332508"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162924" y="1057274"/>
            <a:ext cx="7406597" cy="999746"/>
          </a:xfrm>
        </p:spPr>
        <p:txBody>
          <a:bodyPr tIns="0" bIns="0">
            <a:noAutofit/>
          </a:bodyPr>
          <a:lstStyle>
            <a:lvl1pPr algn="l">
              <a:lnSpc>
                <a:spcPct val="100000"/>
              </a:lnSpc>
              <a:defRPr sz="27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2" y="4420134"/>
            <a:ext cx="969928"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sz="1350"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162924" y="2303029"/>
            <a:ext cx="4371860" cy="3961593"/>
          </a:xfrm>
        </p:spPr>
        <p:txBody>
          <a:bodyPr lIns="91440" tIns="0" rIns="91440" bIns="0">
            <a:normAutofit/>
          </a:bodyPr>
          <a:lstStyle>
            <a:lvl1pPr>
              <a:spcBef>
                <a:spcPts val="750"/>
              </a:spcBef>
              <a:defRPr sz="1350"/>
            </a:lvl1pPr>
            <a:lvl2pPr>
              <a:spcBef>
                <a:spcPts val="750"/>
              </a:spcBef>
              <a:defRPr sz="1350"/>
            </a:lvl2pPr>
            <a:lvl3pPr>
              <a:spcBef>
                <a:spcPts val="750"/>
              </a:spcBef>
              <a:defRPr sz="1350"/>
            </a:lvl3pPr>
            <a:lvl4pPr>
              <a:spcBef>
                <a:spcPts val="750"/>
              </a:spcBef>
              <a:defRPr sz="1350"/>
            </a:lvl4pPr>
            <a:lvl5pPr>
              <a:spcBef>
                <a:spcPts val="750"/>
              </a:spcBef>
              <a:defRPr sz="135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5955632" y="2303029"/>
            <a:ext cx="2613888" cy="3961593"/>
          </a:xfrm>
        </p:spPr>
        <p:txBody>
          <a:bodyPr lIns="91440" tIns="0" rIns="91440" bIns="0">
            <a:normAutofit/>
          </a:bodyPr>
          <a:lstStyle>
            <a:lvl1pPr>
              <a:spcBef>
                <a:spcPts val="750"/>
              </a:spcBef>
              <a:defRPr sz="1350"/>
            </a:lvl1pPr>
            <a:lvl2pPr>
              <a:spcBef>
                <a:spcPts val="750"/>
              </a:spcBef>
              <a:defRPr sz="1350"/>
            </a:lvl2pPr>
            <a:lvl3pPr>
              <a:spcBef>
                <a:spcPts val="750"/>
              </a:spcBef>
              <a:defRPr sz="1350"/>
            </a:lvl3pPr>
            <a:lvl4pPr>
              <a:spcBef>
                <a:spcPts val="750"/>
              </a:spcBef>
              <a:defRPr sz="1350"/>
            </a:lvl4pPr>
            <a:lvl5pPr>
              <a:spcBef>
                <a:spcPts val="750"/>
              </a:spcBef>
              <a:defRPr sz="135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7828856" y="457200"/>
            <a:ext cx="740664" cy="471489"/>
          </a:xfrm>
        </p:spPr>
        <p:txBody>
          <a:bodyPr/>
          <a:lstStyle>
            <a:lvl1pPr>
              <a:defRPr sz="12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4499063" y="-4201594"/>
            <a:ext cx="443344" cy="8846531"/>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249992" y="249990"/>
            <a:ext cx="1961253" cy="1461273"/>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297470" y="4929578"/>
            <a:ext cx="581266"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dirty="0"/>
          </a:p>
        </p:txBody>
      </p:sp>
    </p:spTree>
    <p:extLst>
      <p:ext uri="{BB962C8B-B14F-4D97-AF65-F5344CB8AC3E}">
        <p14:creationId xmlns:p14="http://schemas.microsoft.com/office/powerpoint/2010/main" val="1920784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18048" y="0"/>
            <a:ext cx="9162047"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332510" y="420494"/>
            <a:ext cx="8478982"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685801" y="1057275"/>
            <a:ext cx="7883720" cy="1012785"/>
          </a:xfrm>
        </p:spPr>
        <p:txBody>
          <a:bodyPr tIns="0" bIns="0"/>
          <a:lstStyle>
            <a:lvl1pPr algn="ctr">
              <a:lnSpc>
                <a:spcPct val="100000"/>
              </a:lnSpc>
              <a:defRPr sz="27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685801" y="2316068"/>
            <a:ext cx="7883720" cy="3948557"/>
          </a:xfrm>
        </p:spPr>
        <p:txBody>
          <a:bodyPr lIns="91440" tIns="91440" rIns="91440" bIns="91440">
            <a:normAutofit/>
          </a:bodyPr>
          <a:lstStyle>
            <a:lvl1pPr>
              <a:spcBef>
                <a:spcPts val="750"/>
              </a:spcBef>
              <a:defRPr sz="1350"/>
            </a:lvl1pPr>
            <a:lvl2pPr>
              <a:spcBef>
                <a:spcPts val="750"/>
              </a:spcBef>
              <a:defRPr sz="1350"/>
            </a:lvl2pPr>
            <a:lvl3pPr>
              <a:spcBef>
                <a:spcPts val="750"/>
              </a:spcBef>
              <a:defRPr sz="1350"/>
            </a:lvl3pPr>
            <a:lvl4pPr>
              <a:spcBef>
                <a:spcPts val="750"/>
              </a:spcBef>
              <a:defRPr sz="1350"/>
            </a:lvl4pPr>
            <a:lvl5pPr>
              <a:spcBef>
                <a:spcPts val="750"/>
              </a:spcBef>
              <a:defRPr sz="135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7768828" y="457200"/>
            <a:ext cx="800692" cy="471489"/>
          </a:xfrm>
        </p:spPr>
        <p:txBody>
          <a:bodyPr/>
          <a:lstStyle>
            <a:lvl1pPr>
              <a:defRPr sz="12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58988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6711554"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5645626" y="1"/>
            <a:ext cx="3503457"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574940" y="0"/>
            <a:ext cx="2574143" cy="3432191"/>
          </a:xfrm>
          <a:prstGeom prst="rect">
            <a:avLst/>
          </a:prstGeom>
        </p:spPr>
      </p:pic>
      <p:sp>
        <p:nvSpPr>
          <p:cNvPr id="2" name="Title 1"/>
          <p:cNvSpPr>
            <a:spLocks noGrp="1"/>
          </p:cNvSpPr>
          <p:nvPr>
            <p:ph type="ctrTitle" hasCustomPrompt="1"/>
          </p:nvPr>
        </p:nvSpPr>
        <p:spPr>
          <a:xfrm>
            <a:off x="685801" y="849783"/>
            <a:ext cx="4286250" cy="2727709"/>
          </a:xfrm>
        </p:spPr>
        <p:txBody>
          <a:bodyPr tIns="0" bIns="0" anchor="b" anchorCtr="0">
            <a:noAutofit/>
          </a:bodyPr>
          <a:lstStyle>
            <a:lvl1pPr algn="l">
              <a:lnSpc>
                <a:spcPct val="100000"/>
              </a:lnSpc>
              <a:defRPr sz="27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685801" y="3813606"/>
            <a:ext cx="4286250" cy="2234642"/>
          </a:xfrm>
        </p:spPr>
        <p:txBody>
          <a:bodyPr lIns="91440" tIns="0" rIns="91440" bIns="0" anchor="t" anchorCtr="0">
            <a:norm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subtitle</a:t>
            </a:r>
          </a:p>
        </p:txBody>
      </p:sp>
    </p:spTree>
    <p:extLst>
      <p:ext uri="{BB962C8B-B14F-4D97-AF65-F5344CB8AC3E}">
        <p14:creationId xmlns:p14="http://schemas.microsoft.com/office/powerpoint/2010/main" val="2423593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1682120"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7461880" y="4755034"/>
            <a:ext cx="1682120"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440284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1682120"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7461880" y="4755034"/>
            <a:ext cx="1682120"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41590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7461880" y="4755034"/>
            <a:ext cx="1682120"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hasCustomPrompt="1"/>
          </p:nvPr>
        </p:nvSpPr>
        <p:spPr>
          <a:xfrm>
            <a:off x="569214" y="758952"/>
            <a:ext cx="2949178" cy="1524662"/>
          </a:xfrm>
        </p:spPr>
        <p:txBody>
          <a:bodyPr anchor="b"/>
          <a:lstStyle>
            <a:lvl1pPr>
              <a:lnSpc>
                <a:spcPct val="100000"/>
              </a:lnSpc>
              <a:defRPr sz="24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569214" y="2286000"/>
            <a:ext cx="2949178" cy="35670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text</a:t>
            </a:r>
          </a:p>
        </p:txBody>
      </p:sp>
      <p:sp>
        <p:nvSpPr>
          <p:cNvPr id="3" name="Content Placeholder 2"/>
          <p:cNvSpPr>
            <a:spLocks noGrp="1"/>
          </p:cNvSpPr>
          <p:nvPr>
            <p:ph idx="1" hasCustomPrompt="1"/>
          </p:nvPr>
        </p:nvSpPr>
        <p:spPr>
          <a:xfrm>
            <a:off x="3887391" y="741459"/>
            <a:ext cx="4682129" cy="511959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1304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7461880" y="4755034"/>
            <a:ext cx="1682120"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hasCustomPrompt="1"/>
          </p:nvPr>
        </p:nvSpPr>
        <p:spPr>
          <a:xfrm>
            <a:off x="570704" y="755372"/>
            <a:ext cx="2948940" cy="1527048"/>
          </a:xfrm>
        </p:spPr>
        <p:txBody>
          <a:bodyPr anchor="b"/>
          <a:lstStyle>
            <a:lvl1pPr>
              <a:lnSpc>
                <a:spcPct val="100000"/>
              </a:lnSpc>
              <a:defRPr sz="24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570704" y="2286001"/>
            <a:ext cx="294894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text</a:t>
            </a:r>
          </a:p>
        </p:txBody>
      </p:sp>
      <p:sp>
        <p:nvSpPr>
          <p:cNvPr id="3" name="Picture Placeholder 2"/>
          <p:cNvSpPr>
            <a:spLocks noGrp="1" noChangeAspect="1"/>
          </p:cNvSpPr>
          <p:nvPr>
            <p:ph type="pic" idx="1" hasCustomPrompt="1"/>
          </p:nvPr>
        </p:nvSpPr>
        <p:spPr>
          <a:xfrm>
            <a:off x="3947025" y="987426"/>
            <a:ext cx="4629150" cy="4873625"/>
          </a:xfrm>
        </p:spPr>
        <p:txBody>
          <a:bodyPr anchor="t">
            <a:normAutofit/>
          </a:bodyPr>
          <a:lstStyle>
            <a:lvl1pPr marL="0" indent="0" algn="ctr">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to add picture</a:t>
            </a:r>
          </a:p>
        </p:txBody>
      </p:sp>
    </p:spTree>
    <p:extLst>
      <p:ext uri="{BB962C8B-B14F-4D97-AF65-F5344CB8AC3E}">
        <p14:creationId xmlns:p14="http://schemas.microsoft.com/office/powerpoint/2010/main" val="3282895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0DBB72-3877-4488-BC52-6D1D5674123D}"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794DD-2D61-4C1E-A309-EE1E29F8737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0DBB72-3877-4488-BC52-6D1D5674123D}" type="datetimeFigureOut">
              <a:rPr lang="en-US" smtClean="0"/>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794DD-2D61-4C1E-A309-EE1E29F8737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0DBB72-3877-4488-BC52-6D1D5674123D}" type="datetimeFigureOut">
              <a:rPr lang="en-US" smtClean="0"/>
              <a:t>4/23/2026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1794DD-2D61-4C1E-A309-EE1E29F87370}"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0DBB72-3877-4488-BC52-6D1D5674123D}" type="datetimeFigureOut">
              <a:rPr lang="en-US" smtClean="0"/>
              <a:t>4/23/2026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1794DD-2D61-4C1E-A309-EE1E29F873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DBB72-3877-4488-BC52-6D1D5674123D}" type="datetimeFigureOut">
              <a:rPr lang="en-US" smtClean="0"/>
              <a:t>4/23/2026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1794DD-2D61-4C1E-A309-EE1E29F873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0DBB72-3877-4488-BC52-6D1D5674123D}" type="datetimeFigureOut">
              <a:rPr lang="en-US" smtClean="0"/>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794DD-2D61-4C1E-A309-EE1E29F87370}"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0DBB72-3877-4488-BC52-6D1D5674123D}" type="datetimeFigureOut">
              <a:rPr lang="en-US" smtClean="0"/>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794DD-2D61-4C1E-A309-EE1E29F8737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70DBB72-3877-4488-BC52-6D1D5674123D}" type="datetimeFigureOut">
              <a:rPr lang="en-US" smtClean="0"/>
              <a:t>4/23/2026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81794DD-2D61-4C1E-A309-EE1E29F8737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828856" y="457200"/>
            <a:ext cx="740664" cy="244503"/>
          </a:xfrm>
          <a:prstGeom prst="rect">
            <a:avLst/>
          </a:prstGeom>
        </p:spPr>
        <p:txBody>
          <a:bodyPr vert="horz" lIns="91440" tIns="45720" rIns="0" bIns="45720" rtlCol="0" anchor="ctr"/>
          <a:lstStyle>
            <a:lvl1pPr algn="r">
              <a:defRPr sz="9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569214" y="731521"/>
            <a:ext cx="8003286"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69214" y="2103120"/>
            <a:ext cx="800328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58189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ctr" defTabSz="685800" rtl="0" eaLnBrk="1" latinLnBrk="0" hangingPunct="1">
        <a:lnSpc>
          <a:spcPts val="3656"/>
        </a:lnSpc>
        <a:spcBef>
          <a:spcPct val="0"/>
        </a:spcBef>
        <a:buNone/>
        <a:defRPr sz="285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848600" cy="2917825"/>
          </a:xfrm>
        </p:spPr>
        <p:txBody>
          <a:bodyPr>
            <a:normAutofit fontScale="90000"/>
          </a:bodyPr>
          <a:lstStyle/>
          <a:p>
            <a:r>
              <a:rPr lang="en-US" dirty="0"/>
              <a:t>PELAKSANAAN DAN HASIL FUNGSI LEGISLASI DPR </a:t>
            </a:r>
            <a:r>
              <a:rPr lang="en-US" dirty="0" err="1"/>
              <a:t>papua</a:t>
            </a:r>
            <a:r>
              <a:rPr lang="en-US" dirty="0"/>
              <a:t> </a:t>
            </a:r>
            <a:r>
              <a:rPr lang="en-US" dirty="0" err="1"/>
              <a:t>tengah</a:t>
            </a:r>
            <a:r>
              <a:rPr lang="en-US" dirty="0"/>
              <a:t> </a:t>
            </a:r>
            <a:br>
              <a:rPr lang="en-US" dirty="0"/>
            </a:br>
            <a:endParaRPr lang="en-US" dirty="0"/>
          </a:p>
        </p:txBody>
      </p:sp>
      <p:sp>
        <p:nvSpPr>
          <p:cNvPr id="3" name="Subtitle 2"/>
          <p:cNvSpPr>
            <a:spLocks noGrp="1"/>
          </p:cNvSpPr>
          <p:nvPr>
            <p:ph type="subTitle" idx="1"/>
          </p:nvPr>
        </p:nvSpPr>
        <p:spPr>
          <a:xfrm>
            <a:off x="685800" y="3886200"/>
            <a:ext cx="6400800" cy="990600"/>
          </a:xfrm>
        </p:spPr>
        <p:txBody>
          <a:bodyPr/>
          <a:lstStyle/>
          <a:p>
            <a:pPr algn="ctr"/>
            <a:r>
              <a:rPr lang="en-US" dirty="0"/>
              <a:t>JOHN NR GOBAI</a:t>
            </a:r>
          </a:p>
          <a:p>
            <a:pPr algn="ctr"/>
            <a:r>
              <a:rPr lang="en-US" dirty="0"/>
              <a:t>Wakil </a:t>
            </a:r>
            <a:r>
              <a:rPr lang="en-US" dirty="0" err="1"/>
              <a:t>ketua</a:t>
            </a:r>
            <a:r>
              <a:rPr lang="en-US" dirty="0"/>
              <a:t> IV DPR Papua Tengah</a:t>
            </a:r>
          </a:p>
        </p:txBody>
      </p:sp>
    </p:spTree>
    <p:extLst>
      <p:ext uri="{BB962C8B-B14F-4D97-AF65-F5344CB8AC3E}">
        <p14:creationId xmlns:p14="http://schemas.microsoft.com/office/powerpoint/2010/main" val="2131282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CCB1-662C-4F8D-AF61-A95C819DC356}"/>
              </a:ext>
            </a:extLst>
          </p:cNvPr>
          <p:cNvSpPr>
            <a:spLocks noGrp="1"/>
          </p:cNvSpPr>
          <p:nvPr>
            <p:ph type="title"/>
          </p:nvPr>
        </p:nvSpPr>
        <p:spPr>
          <a:xfrm>
            <a:off x="457200" y="533400"/>
            <a:ext cx="8229600" cy="457200"/>
          </a:xfrm>
        </p:spPr>
        <p:txBody>
          <a:bodyPr>
            <a:normAutofit fontScale="90000"/>
          </a:bodyPr>
          <a:lstStyle/>
          <a:p>
            <a:r>
              <a:rPr lang="en-US" dirty="0"/>
              <a:t>PENGANTAR</a:t>
            </a:r>
          </a:p>
        </p:txBody>
      </p:sp>
      <p:sp>
        <p:nvSpPr>
          <p:cNvPr id="3" name="Content Placeholder 2">
            <a:extLst>
              <a:ext uri="{FF2B5EF4-FFF2-40B4-BE49-F238E27FC236}">
                <a16:creationId xmlns:a16="http://schemas.microsoft.com/office/drawing/2014/main" id="{23B7CB57-6AE7-4CD5-9DC0-8F72FB47D3BB}"/>
              </a:ext>
            </a:extLst>
          </p:cNvPr>
          <p:cNvSpPr>
            <a:spLocks noGrp="1"/>
          </p:cNvSpPr>
          <p:nvPr>
            <p:ph idx="1"/>
          </p:nvPr>
        </p:nvSpPr>
        <p:spPr>
          <a:xfrm>
            <a:off x="457200" y="990600"/>
            <a:ext cx="8229600" cy="5638800"/>
          </a:xfrm>
        </p:spPr>
        <p:txBody>
          <a:bodyPr>
            <a:normAutofit lnSpcReduction="10000"/>
          </a:bodyPr>
          <a:lstStyle/>
          <a:p>
            <a:pPr marL="342900" indent="-342900" algn="just"/>
            <a:r>
              <a:rPr lang="en-US" dirty="0"/>
              <a:t>UU OTSUS </a:t>
            </a:r>
            <a:r>
              <a:rPr lang="en-US" dirty="0" err="1"/>
              <a:t>harus</a:t>
            </a:r>
            <a:r>
              <a:rPr lang="en-US" dirty="0"/>
              <a:t> </a:t>
            </a:r>
            <a:r>
              <a:rPr lang="en-US" dirty="0" err="1"/>
              <a:t>dilihat</a:t>
            </a:r>
            <a:r>
              <a:rPr lang="en-US" dirty="0"/>
              <a:t> </a:t>
            </a:r>
            <a:r>
              <a:rPr lang="en-US" dirty="0" err="1"/>
              <a:t>dari</a:t>
            </a:r>
            <a:r>
              <a:rPr lang="en-US" dirty="0"/>
              <a:t> </a:t>
            </a:r>
            <a:r>
              <a:rPr lang="en-US" dirty="0" err="1"/>
              <a:t>dua</a:t>
            </a:r>
            <a:r>
              <a:rPr lang="en-US" dirty="0"/>
              <a:t> </a:t>
            </a:r>
            <a:r>
              <a:rPr lang="en-US" dirty="0" err="1"/>
              <a:t>sisi</a:t>
            </a:r>
            <a:r>
              <a:rPr lang="en-US" dirty="0"/>
              <a:t>, </a:t>
            </a:r>
            <a:r>
              <a:rPr lang="en-US" dirty="0" err="1"/>
              <a:t>satu</a:t>
            </a:r>
            <a:r>
              <a:rPr lang="en-US" dirty="0"/>
              <a:t> </a:t>
            </a:r>
            <a:r>
              <a:rPr lang="en-US" dirty="0" err="1"/>
              <a:t>sisi</a:t>
            </a:r>
            <a:r>
              <a:rPr lang="en-US" dirty="0"/>
              <a:t> UU </a:t>
            </a:r>
            <a:r>
              <a:rPr lang="en-US" dirty="0" err="1"/>
              <a:t>otsus</a:t>
            </a:r>
            <a:r>
              <a:rPr lang="en-US" dirty="0"/>
              <a:t> </a:t>
            </a:r>
            <a:r>
              <a:rPr lang="en-US" dirty="0" err="1"/>
              <a:t>adalah</a:t>
            </a:r>
            <a:r>
              <a:rPr lang="en-US" dirty="0"/>
              <a:t> UU </a:t>
            </a:r>
            <a:r>
              <a:rPr lang="en-US" dirty="0" err="1"/>
              <a:t>untuk</a:t>
            </a:r>
            <a:r>
              <a:rPr lang="en-US" dirty="0"/>
              <a:t> </a:t>
            </a:r>
            <a:r>
              <a:rPr lang="en-US" dirty="0" err="1"/>
              <a:t>melaksanakan</a:t>
            </a:r>
            <a:r>
              <a:rPr lang="en-US" dirty="0"/>
              <a:t> </a:t>
            </a:r>
            <a:r>
              <a:rPr lang="en-US" dirty="0" err="1"/>
              <a:t>kekhususan</a:t>
            </a:r>
            <a:r>
              <a:rPr lang="en-US" dirty="0"/>
              <a:t> </a:t>
            </a:r>
            <a:r>
              <a:rPr lang="en-US" dirty="0" err="1"/>
              <a:t>sesuai</a:t>
            </a:r>
            <a:r>
              <a:rPr lang="en-US" dirty="0"/>
              <a:t> </a:t>
            </a:r>
            <a:r>
              <a:rPr lang="en-US" dirty="0" err="1"/>
              <a:t>Pasal</a:t>
            </a:r>
            <a:r>
              <a:rPr lang="en-US" dirty="0"/>
              <a:t> 18 B </a:t>
            </a:r>
            <a:r>
              <a:rPr lang="en-US" dirty="0" err="1"/>
              <a:t>ayat</a:t>
            </a:r>
            <a:r>
              <a:rPr lang="en-US" dirty="0"/>
              <a:t> 1 UUD 1945 dan </a:t>
            </a:r>
            <a:r>
              <a:rPr lang="en-US" dirty="0" err="1"/>
              <a:t>dari</a:t>
            </a:r>
            <a:r>
              <a:rPr lang="en-US" dirty="0"/>
              <a:t> </a:t>
            </a:r>
            <a:r>
              <a:rPr lang="en-US" dirty="0" err="1"/>
              <a:t>sisi</a:t>
            </a:r>
            <a:r>
              <a:rPr lang="en-US" dirty="0"/>
              <a:t> </a:t>
            </a:r>
            <a:r>
              <a:rPr lang="en-US" dirty="0" err="1"/>
              <a:t>politik</a:t>
            </a:r>
            <a:r>
              <a:rPr lang="en-US" dirty="0"/>
              <a:t> UU OTSUS </a:t>
            </a:r>
            <a:r>
              <a:rPr lang="en-US" dirty="0" err="1"/>
              <a:t>adalah</a:t>
            </a:r>
            <a:r>
              <a:rPr lang="en-US" dirty="0"/>
              <a:t> UU </a:t>
            </a:r>
            <a:r>
              <a:rPr lang="en-US" dirty="0" err="1"/>
              <a:t>Resolusi</a:t>
            </a:r>
            <a:r>
              <a:rPr lang="en-US" dirty="0"/>
              <a:t> </a:t>
            </a:r>
            <a:r>
              <a:rPr lang="en-US" dirty="0" err="1"/>
              <a:t>Konflik</a:t>
            </a:r>
            <a:r>
              <a:rPr lang="en-US" dirty="0"/>
              <a:t> (Antara </a:t>
            </a:r>
            <a:r>
              <a:rPr lang="en-US" dirty="0" err="1"/>
              <a:t>tuntutan</a:t>
            </a:r>
            <a:r>
              <a:rPr lang="en-US" dirty="0"/>
              <a:t> Merdeka dan </a:t>
            </a:r>
            <a:r>
              <a:rPr lang="en-US" dirty="0" err="1"/>
              <a:t>niat</a:t>
            </a:r>
            <a:r>
              <a:rPr lang="en-US" dirty="0"/>
              <a:t> </a:t>
            </a:r>
            <a:r>
              <a:rPr lang="en-US" dirty="0" err="1"/>
              <a:t>Pemerintah</a:t>
            </a:r>
            <a:r>
              <a:rPr lang="en-US" dirty="0"/>
              <a:t> </a:t>
            </a:r>
            <a:r>
              <a:rPr lang="en-US" dirty="0" err="1"/>
              <a:t>untuk</a:t>
            </a:r>
            <a:r>
              <a:rPr lang="en-US" dirty="0"/>
              <a:t> </a:t>
            </a:r>
            <a:r>
              <a:rPr lang="en-US" dirty="0" err="1"/>
              <a:t>membangun</a:t>
            </a:r>
            <a:r>
              <a:rPr lang="en-US" dirty="0"/>
              <a:t> Papua.</a:t>
            </a:r>
          </a:p>
          <a:p>
            <a:pPr marL="342900" indent="-342900" algn="just"/>
            <a:r>
              <a:rPr lang="en-US" dirty="0"/>
              <a:t>4 </a:t>
            </a:r>
            <a:r>
              <a:rPr lang="en-US" dirty="0" err="1"/>
              <a:t>akar</a:t>
            </a:r>
            <a:r>
              <a:rPr lang="en-US" dirty="0"/>
              <a:t> </a:t>
            </a:r>
            <a:r>
              <a:rPr lang="en-US" dirty="0" err="1"/>
              <a:t>masalah</a:t>
            </a:r>
            <a:r>
              <a:rPr lang="en-US" dirty="0"/>
              <a:t> di Papua </a:t>
            </a:r>
            <a:r>
              <a:rPr lang="en-US" dirty="0" err="1"/>
              <a:t>adalah</a:t>
            </a:r>
            <a:r>
              <a:rPr lang="en-US" dirty="0"/>
              <a:t> </a:t>
            </a:r>
            <a:r>
              <a:rPr lang="en-US" dirty="0" err="1"/>
              <a:t>Distorsi</a:t>
            </a:r>
            <a:r>
              <a:rPr lang="en-US" dirty="0"/>
              <a:t> Sejarah dan </a:t>
            </a:r>
            <a:r>
              <a:rPr lang="en-US" dirty="0" err="1"/>
              <a:t>Kekerasan</a:t>
            </a:r>
            <a:r>
              <a:rPr lang="en-US" dirty="0"/>
              <a:t>, </a:t>
            </a:r>
            <a:r>
              <a:rPr lang="en-US" dirty="0" err="1"/>
              <a:t>Marginalisasi</a:t>
            </a:r>
            <a:r>
              <a:rPr lang="en-US" dirty="0"/>
              <a:t> dan </a:t>
            </a:r>
            <a:r>
              <a:rPr lang="en-US" dirty="0" err="1"/>
              <a:t>Kegagalan</a:t>
            </a:r>
            <a:r>
              <a:rPr lang="en-US"/>
              <a:t> Pembangunan</a:t>
            </a:r>
          </a:p>
          <a:p>
            <a:pPr marL="342900" indent="-342900" algn="just"/>
            <a:r>
              <a:rPr lang="en-US" dirty="0" err="1"/>
              <a:t>Dalam</a:t>
            </a:r>
            <a:r>
              <a:rPr lang="en-US" dirty="0"/>
              <a:t> </a:t>
            </a:r>
            <a:r>
              <a:rPr lang="en-US" dirty="0" err="1"/>
              <a:t>Penjelasan</a:t>
            </a:r>
            <a:r>
              <a:rPr lang="en-US" dirty="0"/>
              <a:t> </a:t>
            </a:r>
            <a:r>
              <a:rPr lang="en-US" dirty="0" err="1"/>
              <a:t>Umum</a:t>
            </a:r>
            <a:r>
              <a:rPr lang="en-US" dirty="0"/>
              <a:t> UU No 21 </a:t>
            </a:r>
            <a:r>
              <a:rPr lang="en-US" dirty="0" err="1"/>
              <a:t>tahun</a:t>
            </a:r>
            <a:r>
              <a:rPr lang="en-US" dirty="0"/>
              <a:t> 2001, </a:t>
            </a:r>
            <a:r>
              <a:rPr lang="en-US" dirty="0" err="1"/>
              <a:t>hal-hal</a:t>
            </a:r>
            <a:r>
              <a:rPr lang="en-US" dirty="0"/>
              <a:t> </a:t>
            </a:r>
            <a:r>
              <a:rPr lang="en-US" dirty="0" err="1"/>
              <a:t>mendasar</a:t>
            </a:r>
            <a:r>
              <a:rPr lang="en-US" dirty="0"/>
              <a:t> yang, </a:t>
            </a:r>
            <a:r>
              <a:rPr lang="en-US" dirty="0" err="1"/>
              <a:t>menjadi</a:t>
            </a:r>
            <a:r>
              <a:rPr lang="en-US" dirty="0"/>
              <a:t> </a:t>
            </a:r>
            <a:r>
              <a:rPr lang="en-US" dirty="0" err="1"/>
              <a:t>isi</a:t>
            </a:r>
            <a:r>
              <a:rPr lang="en-US" dirty="0"/>
              <a:t> </a:t>
            </a:r>
            <a:r>
              <a:rPr lang="en-US" dirty="0" err="1"/>
              <a:t>Undang-Undang</a:t>
            </a:r>
            <a:r>
              <a:rPr lang="en-US" dirty="0"/>
              <a:t> UU No 21 </a:t>
            </a:r>
            <a:r>
              <a:rPr lang="en-US" dirty="0" err="1"/>
              <a:t>Tahun</a:t>
            </a:r>
            <a:r>
              <a:rPr lang="en-US" dirty="0"/>
              <a:t> 2001  </a:t>
            </a:r>
            <a:r>
              <a:rPr lang="en-US" dirty="0" err="1"/>
              <a:t>adalah</a:t>
            </a:r>
            <a:r>
              <a:rPr lang="en-US" dirty="0"/>
              <a:t>: </a:t>
            </a:r>
            <a:r>
              <a:rPr lang="en-US" dirty="0" err="1"/>
              <a:t>Pertama</a:t>
            </a:r>
            <a:r>
              <a:rPr lang="en-US" dirty="0"/>
              <a:t> : </a:t>
            </a:r>
            <a:r>
              <a:rPr lang="en-US" dirty="0" err="1"/>
              <a:t>pengaturan</a:t>
            </a:r>
            <a:r>
              <a:rPr lang="en-US" dirty="0"/>
              <a:t> </a:t>
            </a:r>
            <a:r>
              <a:rPr lang="en-US" dirty="0" err="1"/>
              <a:t>kewenangan</a:t>
            </a:r>
            <a:r>
              <a:rPr lang="en-US" dirty="0"/>
              <a:t> </a:t>
            </a:r>
            <a:r>
              <a:rPr lang="en-US" dirty="0" err="1"/>
              <a:t>antara</a:t>
            </a:r>
            <a:r>
              <a:rPr lang="en-US" dirty="0"/>
              <a:t> </a:t>
            </a:r>
            <a:r>
              <a:rPr lang="en-US" dirty="0" err="1"/>
              <a:t>Pernerintah</a:t>
            </a:r>
            <a:r>
              <a:rPr lang="en-US" dirty="0"/>
              <a:t> </a:t>
            </a:r>
            <a:r>
              <a:rPr lang="en-US" dirty="0" err="1"/>
              <a:t>dengan</a:t>
            </a:r>
            <a:r>
              <a:rPr lang="en-US" dirty="0"/>
              <a:t> </a:t>
            </a:r>
            <a:r>
              <a:rPr lang="en-US" dirty="0" err="1"/>
              <a:t>Pemerintah</a:t>
            </a:r>
            <a:r>
              <a:rPr lang="en-US" dirty="0"/>
              <a:t> </a:t>
            </a:r>
            <a:r>
              <a:rPr lang="en-US" dirty="0" err="1"/>
              <a:t>Provinsi</a:t>
            </a:r>
            <a:r>
              <a:rPr lang="en-US" dirty="0"/>
              <a:t> Papua </a:t>
            </a:r>
            <a:r>
              <a:rPr lang="en-US" dirty="0" err="1"/>
              <a:t>serta</a:t>
            </a:r>
            <a:r>
              <a:rPr lang="en-US" dirty="0"/>
              <a:t> </a:t>
            </a:r>
            <a:r>
              <a:rPr lang="en-US" dirty="0" err="1"/>
              <a:t>penetapan</a:t>
            </a:r>
            <a:r>
              <a:rPr lang="en-US" dirty="0"/>
              <a:t> </a:t>
            </a:r>
            <a:r>
              <a:rPr lang="en-US" dirty="0" err="1"/>
              <a:t>kewenangan</a:t>
            </a:r>
            <a:r>
              <a:rPr lang="en-US" dirty="0"/>
              <a:t> </a:t>
            </a:r>
            <a:r>
              <a:rPr lang="en-US" dirty="0" err="1"/>
              <a:t>tersebut</a:t>
            </a:r>
            <a:r>
              <a:rPr lang="en-US" dirty="0"/>
              <a:t> di </a:t>
            </a:r>
            <a:r>
              <a:rPr lang="en-US" dirty="0" err="1"/>
              <a:t>Provinsi</a:t>
            </a:r>
            <a:r>
              <a:rPr lang="en-US" dirty="0"/>
              <a:t> Papua yang </a:t>
            </a:r>
            <a:r>
              <a:rPr lang="en-US" dirty="0" err="1"/>
              <a:t>dilakukan</a:t>
            </a:r>
            <a:r>
              <a:rPr lang="en-US" dirty="0"/>
              <a:t> </a:t>
            </a:r>
            <a:r>
              <a:rPr lang="en-US" dirty="0" err="1"/>
              <a:t>dengan</a:t>
            </a:r>
            <a:r>
              <a:rPr lang="en-US" dirty="0"/>
              <a:t> </a:t>
            </a:r>
            <a:r>
              <a:rPr lang="en-US" dirty="0" err="1"/>
              <a:t>kekhususan</a:t>
            </a:r>
            <a:r>
              <a:rPr lang="en-US" dirty="0"/>
              <a:t>; </a:t>
            </a:r>
            <a:r>
              <a:rPr lang="en-US" dirty="0" err="1"/>
              <a:t>Kedua</a:t>
            </a:r>
            <a:r>
              <a:rPr lang="en-US" dirty="0"/>
              <a:t>: </a:t>
            </a:r>
            <a:r>
              <a:rPr lang="en-US" dirty="0" err="1"/>
              <a:t>pengakuan</a:t>
            </a:r>
            <a:r>
              <a:rPr lang="en-US" dirty="0"/>
              <a:t> dan </a:t>
            </a:r>
            <a:r>
              <a:rPr lang="en-US" dirty="0" err="1"/>
              <a:t>penghormatan</a:t>
            </a:r>
            <a:r>
              <a:rPr lang="en-US" dirty="0"/>
              <a:t> </a:t>
            </a:r>
            <a:r>
              <a:rPr lang="en-US" dirty="0" err="1"/>
              <a:t>hak-hak</a:t>
            </a:r>
            <a:r>
              <a:rPr lang="en-US" dirty="0"/>
              <a:t> </a:t>
            </a:r>
            <a:r>
              <a:rPr lang="en-US" dirty="0" err="1"/>
              <a:t>dasar</a:t>
            </a:r>
            <a:r>
              <a:rPr lang="en-US" dirty="0"/>
              <a:t> orang </a:t>
            </a:r>
            <a:r>
              <a:rPr lang="en-US" dirty="0" err="1"/>
              <a:t>asli</a:t>
            </a:r>
            <a:r>
              <a:rPr lang="en-US" dirty="0"/>
              <a:t> Papua </a:t>
            </a:r>
            <a:r>
              <a:rPr lang="en-US" dirty="0" err="1"/>
              <a:t>serta</a:t>
            </a:r>
            <a:r>
              <a:rPr lang="en-US" dirty="0"/>
              <a:t> </a:t>
            </a:r>
            <a:r>
              <a:rPr lang="en-US" dirty="0" err="1"/>
              <a:t>pemberdayaan</a:t>
            </a:r>
            <a:r>
              <a:rPr lang="en-US" dirty="0"/>
              <a:t> </a:t>
            </a:r>
            <a:r>
              <a:rPr lang="en-US" dirty="0" err="1"/>
              <a:t>secara</a:t>
            </a:r>
            <a:r>
              <a:rPr lang="en-US" dirty="0"/>
              <a:t> </a:t>
            </a:r>
            <a:r>
              <a:rPr lang="en-US" dirty="0" err="1"/>
              <a:t>strategis</a:t>
            </a:r>
            <a:r>
              <a:rPr lang="en-US" dirty="0"/>
              <a:t> dan </a:t>
            </a:r>
            <a:r>
              <a:rPr lang="en-US" dirty="0" err="1"/>
              <a:t>mendasar</a:t>
            </a:r>
            <a:r>
              <a:rPr lang="en-US" dirty="0"/>
              <a:t>; </a:t>
            </a:r>
          </a:p>
          <a:p>
            <a:endParaRPr lang="en-US" dirty="0"/>
          </a:p>
        </p:txBody>
      </p:sp>
    </p:spTree>
    <p:extLst>
      <p:ext uri="{BB962C8B-B14F-4D97-AF65-F5344CB8AC3E}">
        <p14:creationId xmlns:p14="http://schemas.microsoft.com/office/powerpoint/2010/main" val="3979577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8B76A8-0DB1-4F91-A955-86461765DF15}"/>
              </a:ext>
            </a:extLst>
          </p:cNvPr>
          <p:cNvSpPr>
            <a:spLocks noGrp="1"/>
          </p:cNvSpPr>
          <p:nvPr>
            <p:ph type="title"/>
          </p:nvPr>
        </p:nvSpPr>
        <p:spPr>
          <a:xfrm>
            <a:off x="685801" y="533401"/>
            <a:ext cx="7883720" cy="471490"/>
          </a:xfrm>
        </p:spPr>
        <p:txBody>
          <a:bodyPr/>
          <a:lstStyle/>
          <a:p>
            <a:r>
              <a:rPr lang="en-US" dirty="0"/>
              <a:t>ISI DARI UU OTSUS</a:t>
            </a:r>
          </a:p>
        </p:txBody>
      </p:sp>
      <p:graphicFrame>
        <p:nvGraphicFramePr>
          <p:cNvPr id="7" name="Content Placeholder 6">
            <a:extLst>
              <a:ext uri="{FF2B5EF4-FFF2-40B4-BE49-F238E27FC236}">
                <a16:creationId xmlns:a16="http://schemas.microsoft.com/office/drawing/2014/main" id="{FF03B3B3-2C55-4D65-B700-EA58FF380E3C}"/>
              </a:ext>
            </a:extLst>
          </p:cNvPr>
          <p:cNvGraphicFramePr>
            <a:graphicFrameLocks noGrp="1"/>
          </p:cNvGraphicFramePr>
          <p:nvPr>
            <p:ph sz="quarter" idx="4"/>
            <p:extLst>
              <p:ext uri="{D42A27DB-BD31-4B8C-83A1-F6EECF244321}">
                <p14:modId xmlns:p14="http://schemas.microsoft.com/office/powerpoint/2010/main" val="1544849820"/>
              </p:ext>
            </p:extLst>
          </p:nvPr>
        </p:nvGraphicFramePr>
        <p:xfrm>
          <a:off x="400431" y="1081092"/>
          <a:ext cx="8393945" cy="5548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58E551B-21FD-41EF-AE5B-E4098BC3985C}"/>
              </a:ext>
            </a:extLst>
          </p:cNvPr>
          <p:cNvSpPr>
            <a:spLocks noGrp="1"/>
          </p:cNvSpPr>
          <p:nvPr>
            <p:ph type="sldNum" sz="quarter" idx="10"/>
          </p:nvPr>
        </p:nvSpPr>
        <p:spPr/>
        <p:txBody>
          <a:bodyPr/>
          <a:lstStyle/>
          <a:p>
            <a:pPr defTabSz="342900"/>
            <a:fld id="{48F63A3B-78C7-47BE-AE5E-E10140E04643}" type="slidenum">
              <a:rPr lang="en-US">
                <a:solidFill>
                  <a:srgbClr val="1F2C8F"/>
                </a:solidFill>
                <a:latin typeface="Arial Black"/>
              </a:rPr>
              <a:pPr defTabSz="342900"/>
              <a:t>3</a:t>
            </a:fld>
            <a:endParaRPr lang="en-US" dirty="0">
              <a:solidFill>
                <a:srgbClr val="1F2C8F"/>
              </a:solidFill>
              <a:latin typeface="Arial Black"/>
            </a:endParaRPr>
          </a:p>
        </p:txBody>
      </p:sp>
    </p:spTree>
    <p:extLst>
      <p:ext uri="{BB962C8B-B14F-4D97-AF65-F5344CB8AC3E}">
        <p14:creationId xmlns:p14="http://schemas.microsoft.com/office/powerpoint/2010/main" val="2762279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DA75-0988-2AC2-87F8-8DEC83A7B9CA}"/>
              </a:ext>
            </a:extLst>
          </p:cNvPr>
          <p:cNvSpPr>
            <a:spLocks noGrp="1"/>
          </p:cNvSpPr>
          <p:nvPr>
            <p:ph type="title"/>
          </p:nvPr>
        </p:nvSpPr>
        <p:spPr>
          <a:xfrm>
            <a:off x="332509" y="838200"/>
            <a:ext cx="8582891" cy="5486400"/>
          </a:xfrm>
        </p:spPr>
        <p:txBody>
          <a:bodyPr/>
          <a:lstStyle/>
          <a:p>
            <a:pPr algn="just"/>
            <a:br>
              <a:rPr lang="en-US" sz="1600" b="0" dirty="0">
                <a:solidFill>
                  <a:schemeClr val="tx1"/>
                </a:solidFill>
              </a:rPr>
            </a:br>
            <a:r>
              <a:rPr lang="en-US" sz="1600" b="0" dirty="0" err="1">
                <a:solidFill>
                  <a:schemeClr val="tx1"/>
                </a:solidFill>
              </a:rPr>
              <a:t>Dalam</a:t>
            </a:r>
            <a:r>
              <a:rPr lang="en-US" sz="1600" b="0" dirty="0">
                <a:solidFill>
                  <a:schemeClr val="tx1"/>
                </a:solidFill>
              </a:rPr>
              <a:t> </a:t>
            </a:r>
            <a:r>
              <a:rPr lang="en-US" sz="1600" b="0" dirty="0" err="1">
                <a:solidFill>
                  <a:schemeClr val="tx1"/>
                </a:solidFill>
              </a:rPr>
              <a:t>setiap</a:t>
            </a:r>
            <a:r>
              <a:rPr lang="en-US" sz="1600" b="0" dirty="0">
                <a:solidFill>
                  <a:schemeClr val="tx1"/>
                </a:solidFill>
              </a:rPr>
              <a:t> </a:t>
            </a:r>
            <a:r>
              <a:rPr lang="en-US" sz="1600" b="0" dirty="0" err="1">
                <a:solidFill>
                  <a:schemeClr val="tx1"/>
                </a:solidFill>
              </a:rPr>
              <a:t>kesempatan</a:t>
            </a:r>
            <a:r>
              <a:rPr lang="en-US" sz="1600" b="0" dirty="0">
                <a:solidFill>
                  <a:schemeClr val="tx1"/>
                </a:solidFill>
              </a:rPr>
              <a:t> orang </a:t>
            </a:r>
            <a:r>
              <a:rPr lang="en-US" sz="1600" b="0" dirty="0" err="1">
                <a:solidFill>
                  <a:schemeClr val="tx1"/>
                </a:solidFill>
              </a:rPr>
              <a:t>asli</a:t>
            </a:r>
            <a:r>
              <a:rPr lang="en-US" sz="1600" b="0" dirty="0">
                <a:solidFill>
                  <a:schemeClr val="tx1"/>
                </a:solidFill>
              </a:rPr>
              <a:t> </a:t>
            </a:r>
            <a:r>
              <a:rPr lang="en-US" sz="1600" b="0" dirty="0" err="1">
                <a:solidFill>
                  <a:schemeClr val="tx1"/>
                </a:solidFill>
              </a:rPr>
              <a:t>papua</a:t>
            </a:r>
            <a:r>
              <a:rPr lang="en-US" sz="1600" b="0" dirty="0">
                <a:solidFill>
                  <a:schemeClr val="tx1"/>
                </a:solidFill>
              </a:rPr>
              <a:t> </a:t>
            </a:r>
            <a:r>
              <a:rPr lang="en-US" sz="1600" b="0" dirty="0" err="1">
                <a:solidFill>
                  <a:schemeClr val="tx1"/>
                </a:solidFill>
              </a:rPr>
              <a:t>selalu</a:t>
            </a:r>
            <a:r>
              <a:rPr lang="en-US" sz="1600" b="0" dirty="0">
                <a:solidFill>
                  <a:schemeClr val="tx1"/>
                </a:solidFill>
              </a:rPr>
              <a:t> </a:t>
            </a:r>
            <a:r>
              <a:rPr lang="en-US" sz="1600" b="0" dirty="0" err="1">
                <a:solidFill>
                  <a:schemeClr val="tx1"/>
                </a:solidFill>
              </a:rPr>
              <a:t>menyampaikan</a:t>
            </a:r>
            <a:r>
              <a:rPr lang="en-US" sz="1600" b="0" dirty="0">
                <a:solidFill>
                  <a:schemeClr val="tx1"/>
                </a:solidFill>
              </a:rPr>
              <a:t> </a:t>
            </a:r>
            <a:r>
              <a:rPr lang="en-US" sz="1600" b="0" dirty="0" err="1">
                <a:solidFill>
                  <a:schemeClr val="tx1"/>
                </a:solidFill>
              </a:rPr>
              <a:t>tentang</a:t>
            </a:r>
            <a:r>
              <a:rPr lang="en-US" sz="1600" b="0" dirty="0">
                <a:solidFill>
                  <a:schemeClr val="tx1"/>
                </a:solidFill>
              </a:rPr>
              <a:t> 4 </a:t>
            </a:r>
            <a:r>
              <a:rPr lang="en-US" sz="1600" b="0" dirty="0" err="1">
                <a:solidFill>
                  <a:schemeClr val="tx1"/>
                </a:solidFill>
              </a:rPr>
              <a:t>akar</a:t>
            </a:r>
            <a:r>
              <a:rPr lang="en-US" sz="1600" b="0" dirty="0">
                <a:solidFill>
                  <a:schemeClr val="tx1"/>
                </a:solidFill>
              </a:rPr>
              <a:t> </a:t>
            </a:r>
            <a:r>
              <a:rPr lang="en-US" sz="1600" b="0" dirty="0" err="1">
                <a:solidFill>
                  <a:schemeClr val="tx1"/>
                </a:solidFill>
              </a:rPr>
              <a:t>masalah</a:t>
            </a:r>
            <a:r>
              <a:rPr lang="en-US" sz="1600" b="0" dirty="0">
                <a:solidFill>
                  <a:schemeClr val="tx1"/>
                </a:solidFill>
              </a:rPr>
              <a:t> di </a:t>
            </a:r>
            <a:r>
              <a:rPr lang="en-US" sz="1600" b="0" dirty="0" err="1">
                <a:solidFill>
                  <a:schemeClr val="tx1"/>
                </a:solidFill>
              </a:rPr>
              <a:t>papua</a:t>
            </a:r>
            <a:r>
              <a:rPr lang="en-US" sz="1600" b="0" dirty="0">
                <a:solidFill>
                  <a:schemeClr val="tx1"/>
                </a:solidFill>
              </a:rPr>
              <a:t>. </a:t>
            </a:r>
            <a:r>
              <a:rPr lang="en-US" sz="1600" b="0" dirty="0" err="1">
                <a:solidFill>
                  <a:schemeClr val="tx1"/>
                </a:solidFill>
              </a:rPr>
              <a:t>Yaitu</a:t>
            </a:r>
            <a:r>
              <a:rPr lang="en-US" sz="1600" b="0" dirty="0">
                <a:solidFill>
                  <a:schemeClr val="tx1"/>
                </a:solidFill>
              </a:rPr>
              <a:t> </a:t>
            </a:r>
            <a:r>
              <a:rPr lang="en-US" sz="1600" b="0" dirty="0" err="1">
                <a:solidFill>
                  <a:schemeClr val="tx1"/>
                </a:solidFill>
              </a:rPr>
              <a:t>distorsi</a:t>
            </a:r>
            <a:r>
              <a:rPr lang="en-US" sz="1600" b="0" dirty="0">
                <a:solidFill>
                  <a:schemeClr val="tx1"/>
                </a:solidFill>
              </a:rPr>
              <a:t> </a:t>
            </a:r>
            <a:r>
              <a:rPr lang="en-US" sz="1600" b="0" dirty="0" err="1">
                <a:solidFill>
                  <a:schemeClr val="tx1"/>
                </a:solidFill>
              </a:rPr>
              <a:t>sejarah</a:t>
            </a:r>
            <a:r>
              <a:rPr lang="en-US" sz="1600" b="0" dirty="0">
                <a:solidFill>
                  <a:schemeClr val="tx1"/>
                </a:solidFill>
              </a:rPr>
              <a:t>, </a:t>
            </a:r>
            <a:r>
              <a:rPr lang="en-US" sz="1600" b="0" dirty="0" err="1">
                <a:solidFill>
                  <a:schemeClr val="tx1"/>
                </a:solidFill>
              </a:rPr>
              <a:t>pelanggaran</a:t>
            </a:r>
            <a:r>
              <a:rPr lang="en-US" sz="1600" b="0" dirty="0">
                <a:solidFill>
                  <a:schemeClr val="tx1"/>
                </a:solidFill>
              </a:rPr>
              <a:t> ham, </a:t>
            </a:r>
            <a:r>
              <a:rPr lang="en-US" sz="1600" b="0" dirty="0" err="1">
                <a:solidFill>
                  <a:schemeClr val="tx1"/>
                </a:solidFill>
              </a:rPr>
              <a:t>pembangunan</a:t>
            </a:r>
            <a:r>
              <a:rPr lang="en-US" sz="1600" b="0" dirty="0">
                <a:solidFill>
                  <a:schemeClr val="tx1"/>
                </a:solidFill>
              </a:rPr>
              <a:t> yang </a:t>
            </a:r>
            <a:r>
              <a:rPr lang="en-US" sz="1600" b="0" dirty="0" err="1">
                <a:solidFill>
                  <a:schemeClr val="tx1"/>
                </a:solidFill>
              </a:rPr>
              <a:t>belum</a:t>
            </a:r>
            <a:r>
              <a:rPr lang="en-US" sz="1600" b="0" dirty="0">
                <a:solidFill>
                  <a:schemeClr val="tx1"/>
                </a:solidFill>
              </a:rPr>
              <a:t> </a:t>
            </a:r>
            <a:r>
              <a:rPr lang="en-US" sz="1600" b="0" dirty="0" err="1">
                <a:solidFill>
                  <a:schemeClr val="tx1"/>
                </a:solidFill>
              </a:rPr>
              <a:t>merata</a:t>
            </a:r>
            <a:r>
              <a:rPr lang="en-US" sz="1600" b="0" dirty="0">
                <a:solidFill>
                  <a:schemeClr val="tx1"/>
                </a:solidFill>
              </a:rPr>
              <a:t> dan </a:t>
            </a:r>
            <a:r>
              <a:rPr lang="en-US" sz="1600" b="0" dirty="0" err="1">
                <a:solidFill>
                  <a:schemeClr val="tx1"/>
                </a:solidFill>
              </a:rPr>
              <a:t>perasaan</a:t>
            </a:r>
            <a:r>
              <a:rPr lang="en-US" sz="1600" b="0" dirty="0">
                <a:solidFill>
                  <a:schemeClr val="tx1"/>
                </a:solidFill>
              </a:rPr>
              <a:t> </a:t>
            </a:r>
            <a:r>
              <a:rPr lang="en-US" sz="1600" b="0" dirty="0" err="1">
                <a:solidFill>
                  <a:schemeClr val="tx1"/>
                </a:solidFill>
              </a:rPr>
              <a:t>terdiskriminasi</a:t>
            </a:r>
            <a:r>
              <a:rPr lang="en-US" sz="1600" b="0" dirty="0">
                <a:solidFill>
                  <a:schemeClr val="tx1"/>
                </a:solidFill>
              </a:rPr>
              <a:t>.</a:t>
            </a:r>
            <a:br>
              <a:rPr lang="en-US" sz="1600" b="0" dirty="0">
                <a:solidFill>
                  <a:schemeClr val="tx1"/>
                </a:solidFill>
              </a:rPr>
            </a:br>
            <a:br>
              <a:rPr lang="en-US" sz="1600" b="0" dirty="0">
                <a:solidFill>
                  <a:schemeClr val="tx1"/>
                </a:solidFill>
              </a:rPr>
            </a:br>
            <a:r>
              <a:rPr lang="en-US" sz="1600" b="0" dirty="0" err="1">
                <a:solidFill>
                  <a:schemeClr val="tx1"/>
                </a:solidFill>
              </a:rPr>
              <a:t>Dengan</a:t>
            </a:r>
            <a:r>
              <a:rPr lang="en-US" sz="1600" b="0" dirty="0">
                <a:solidFill>
                  <a:schemeClr val="tx1"/>
                </a:solidFill>
              </a:rPr>
              <a:t> </a:t>
            </a:r>
            <a:r>
              <a:rPr lang="en-US" sz="1600" b="0" dirty="0" err="1">
                <a:solidFill>
                  <a:schemeClr val="tx1"/>
                </a:solidFill>
              </a:rPr>
              <a:t>berlakunya</a:t>
            </a:r>
            <a:r>
              <a:rPr lang="en-US" sz="1600" b="0" dirty="0">
                <a:solidFill>
                  <a:schemeClr val="tx1"/>
                </a:solidFill>
              </a:rPr>
              <a:t> UU </a:t>
            </a:r>
            <a:r>
              <a:rPr lang="en-US" sz="1600" b="0" dirty="0" err="1">
                <a:solidFill>
                  <a:schemeClr val="tx1"/>
                </a:solidFill>
              </a:rPr>
              <a:t>Otsus</a:t>
            </a:r>
            <a:r>
              <a:rPr lang="en-US" sz="1600" b="0" dirty="0">
                <a:solidFill>
                  <a:schemeClr val="tx1"/>
                </a:solidFill>
              </a:rPr>
              <a:t> Papua </a:t>
            </a:r>
            <a:r>
              <a:rPr lang="en-US" sz="1600" b="0" dirty="0" err="1">
                <a:solidFill>
                  <a:schemeClr val="tx1"/>
                </a:solidFill>
              </a:rPr>
              <a:t>maka</a:t>
            </a:r>
            <a:r>
              <a:rPr lang="en-US" sz="1600" b="0" dirty="0">
                <a:solidFill>
                  <a:schemeClr val="tx1"/>
                </a:solidFill>
              </a:rPr>
              <a:t> </a:t>
            </a:r>
            <a:r>
              <a:rPr lang="en-US" sz="1600" b="0" dirty="0" err="1">
                <a:solidFill>
                  <a:schemeClr val="tx1"/>
                </a:solidFill>
              </a:rPr>
              <a:t>diharapkan</a:t>
            </a:r>
            <a:r>
              <a:rPr lang="en-US" sz="1600" b="0" dirty="0">
                <a:solidFill>
                  <a:schemeClr val="tx1"/>
                </a:solidFill>
              </a:rPr>
              <a:t> </a:t>
            </a:r>
            <a:r>
              <a:rPr lang="en-US" sz="1600" b="0" dirty="0" err="1">
                <a:solidFill>
                  <a:schemeClr val="tx1"/>
                </a:solidFill>
              </a:rPr>
              <a:t>dapat</a:t>
            </a:r>
            <a:r>
              <a:rPr lang="en-US" sz="1600" b="0" dirty="0">
                <a:solidFill>
                  <a:schemeClr val="tx1"/>
                </a:solidFill>
              </a:rPr>
              <a:t> </a:t>
            </a:r>
            <a:r>
              <a:rPr lang="en-US" sz="1600" b="0" dirty="0" err="1">
                <a:solidFill>
                  <a:schemeClr val="tx1"/>
                </a:solidFill>
              </a:rPr>
              <a:t>memecahkan</a:t>
            </a:r>
            <a:r>
              <a:rPr lang="en-US" sz="1600" b="0" dirty="0">
                <a:solidFill>
                  <a:schemeClr val="tx1"/>
                </a:solidFill>
              </a:rPr>
              <a:t> 4 </a:t>
            </a:r>
            <a:r>
              <a:rPr lang="en-US" sz="1600" b="0" dirty="0" err="1">
                <a:solidFill>
                  <a:schemeClr val="tx1"/>
                </a:solidFill>
              </a:rPr>
              <a:t>akar</a:t>
            </a:r>
            <a:r>
              <a:rPr lang="en-US" sz="1600" b="0" dirty="0">
                <a:solidFill>
                  <a:schemeClr val="tx1"/>
                </a:solidFill>
              </a:rPr>
              <a:t> </a:t>
            </a:r>
            <a:r>
              <a:rPr lang="en-US" sz="1600" b="0" dirty="0" err="1">
                <a:solidFill>
                  <a:schemeClr val="tx1"/>
                </a:solidFill>
              </a:rPr>
              <a:t>masalah</a:t>
            </a:r>
            <a:r>
              <a:rPr lang="en-US" sz="1600" b="0" dirty="0">
                <a:solidFill>
                  <a:schemeClr val="tx1"/>
                </a:solidFill>
              </a:rPr>
              <a:t> </a:t>
            </a:r>
            <a:r>
              <a:rPr lang="en-US" sz="1600" b="0" dirty="0" err="1">
                <a:solidFill>
                  <a:schemeClr val="tx1"/>
                </a:solidFill>
              </a:rPr>
              <a:t>tersebut</a:t>
            </a:r>
            <a:r>
              <a:rPr lang="en-US" sz="1600" b="0" dirty="0">
                <a:solidFill>
                  <a:schemeClr val="tx1"/>
                </a:solidFill>
              </a:rPr>
              <a:t> </a:t>
            </a:r>
            <a:r>
              <a:rPr lang="en-US" sz="1600" b="0" dirty="0" err="1">
                <a:solidFill>
                  <a:schemeClr val="tx1"/>
                </a:solidFill>
              </a:rPr>
              <a:t>diatas</a:t>
            </a:r>
            <a:r>
              <a:rPr lang="en-US" sz="1600" b="0" dirty="0">
                <a:solidFill>
                  <a:schemeClr val="tx1"/>
                </a:solidFill>
              </a:rPr>
              <a:t>.</a:t>
            </a:r>
            <a:br>
              <a:rPr lang="en-US" sz="1600" b="0" dirty="0">
                <a:solidFill>
                  <a:schemeClr val="tx1"/>
                </a:solidFill>
              </a:rPr>
            </a:br>
            <a:br>
              <a:rPr lang="en-US" sz="1600" b="0" dirty="0">
                <a:solidFill>
                  <a:schemeClr val="tx1"/>
                </a:solidFill>
              </a:rPr>
            </a:br>
            <a:r>
              <a:rPr lang="en-US" sz="1600" b="0" dirty="0" err="1">
                <a:solidFill>
                  <a:schemeClr val="tx1"/>
                </a:solidFill>
              </a:rPr>
              <a:t>Terkait</a:t>
            </a:r>
            <a:r>
              <a:rPr lang="en-US" sz="1600" b="0" dirty="0">
                <a:solidFill>
                  <a:schemeClr val="tx1"/>
                </a:solidFill>
              </a:rPr>
              <a:t> </a:t>
            </a:r>
            <a:r>
              <a:rPr lang="en-US" sz="1600" b="0" dirty="0" err="1">
                <a:solidFill>
                  <a:schemeClr val="tx1"/>
                </a:solidFill>
              </a:rPr>
              <a:t>masalah</a:t>
            </a:r>
            <a:r>
              <a:rPr lang="en-US" sz="1600" b="0" dirty="0">
                <a:solidFill>
                  <a:schemeClr val="tx1"/>
                </a:solidFill>
              </a:rPr>
              <a:t> </a:t>
            </a:r>
            <a:r>
              <a:rPr lang="en-US" sz="1600" b="0" dirty="0" err="1">
                <a:solidFill>
                  <a:schemeClr val="tx1"/>
                </a:solidFill>
              </a:rPr>
              <a:t>distorsi</a:t>
            </a:r>
            <a:r>
              <a:rPr lang="en-US" sz="1600" b="0" dirty="0">
                <a:solidFill>
                  <a:schemeClr val="tx1"/>
                </a:solidFill>
              </a:rPr>
              <a:t> </a:t>
            </a:r>
            <a:r>
              <a:rPr lang="en-US" sz="1600" b="0" dirty="0" err="1">
                <a:solidFill>
                  <a:schemeClr val="tx1"/>
                </a:solidFill>
              </a:rPr>
              <a:t>sejarah</a:t>
            </a:r>
            <a:r>
              <a:rPr lang="en-US" sz="1600" b="0" dirty="0">
                <a:solidFill>
                  <a:schemeClr val="tx1"/>
                </a:solidFill>
              </a:rPr>
              <a:t> dan </a:t>
            </a:r>
            <a:r>
              <a:rPr lang="en-US" sz="1600" b="0" dirty="0" err="1">
                <a:solidFill>
                  <a:schemeClr val="tx1"/>
                </a:solidFill>
              </a:rPr>
              <a:t>pelanggaran</a:t>
            </a:r>
            <a:r>
              <a:rPr lang="en-US" sz="1600" b="0" dirty="0">
                <a:solidFill>
                  <a:schemeClr val="tx1"/>
                </a:solidFill>
              </a:rPr>
              <a:t> ham, </a:t>
            </a:r>
            <a:r>
              <a:rPr lang="en-US" sz="1600" b="0" dirty="0" err="1">
                <a:solidFill>
                  <a:schemeClr val="tx1"/>
                </a:solidFill>
              </a:rPr>
              <a:t>jalan</a:t>
            </a:r>
            <a:r>
              <a:rPr lang="en-US" sz="1600" b="0" dirty="0">
                <a:solidFill>
                  <a:schemeClr val="tx1"/>
                </a:solidFill>
              </a:rPr>
              <a:t> </a:t>
            </a:r>
            <a:r>
              <a:rPr lang="en-US" sz="1600" b="0" dirty="0" err="1">
                <a:solidFill>
                  <a:schemeClr val="tx1"/>
                </a:solidFill>
              </a:rPr>
              <a:t>penyelesaiannya</a:t>
            </a:r>
            <a:r>
              <a:rPr lang="en-US" sz="1600" b="0" dirty="0">
                <a:solidFill>
                  <a:schemeClr val="tx1"/>
                </a:solidFill>
              </a:rPr>
              <a:t> </a:t>
            </a:r>
            <a:r>
              <a:rPr lang="en-US" sz="1600" b="0" dirty="0" err="1">
                <a:solidFill>
                  <a:schemeClr val="tx1"/>
                </a:solidFill>
              </a:rPr>
              <a:t>telah</a:t>
            </a:r>
            <a:r>
              <a:rPr lang="en-US" sz="1600" b="0" dirty="0">
                <a:solidFill>
                  <a:schemeClr val="tx1"/>
                </a:solidFill>
              </a:rPr>
              <a:t> </a:t>
            </a:r>
            <a:r>
              <a:rPr lang="en-US" sz="1600" b="0" dirty="0" err="1">
                <a:solidFill>
                  <a:schemeClr val="tx1"/>
                </a:solidFill>
              </a:rPr>
              <a:t>diatur</a:t>
            </a:r>
            <a:r>
              <a:rPr lang="en-US" sz="1600" b="0" dirty="0">
                <a:solidFill>
                  <a:schemeClr val="tx1"/>
                </a:solidFill>
              </a:rPr>
              <a:t> </a:t>
            </a:r>
            <a:r>
              <a:rPr lang="en-US" sz="1600" b="0" dirty="0" err="1">
                <a:solidFill>
                  <a:schemeClr val="tx1"/>
                </a:solidFill>
              </a:rPr>
              <a:t>dalam</a:t>
            </a:r>
            <a:r>
              <a:rPr lang="en-US" sz="1600" b="0" dirty="0">
                <a:solidFill>
                  <a:schemeClr val="tx1"/>
                </a:solidFill>
              </a:rPr>
              <a:t> </a:t>
            </a:r>
            <a:r>
              <a:rPr lang="en-US" sz="1600" b="0" dirty="0" err="1">
                <a:solidFill>
                  <a:schemeClr val="tx1"/>
                </a:solidFill>
              </a:rPr>
              <a:t>pasal</a:t>
            </a:r>
            <a:r>
              <a:rPr lang="en-US" sz="1600" b="0" dirty="0">
                <a:solidFill>
                  <a:schemeClr val="tx1"/>
                </a:solidFill>
              </a:rPr>
              <a:t> 45,46 UU No 21 </a:t>
            </a:r>
            <a:r>
              <a:rPr lang="en-US" sz="1600" b="0" dirty="0" err="1">
                <a:solidFill>
                  <a:schemeClr val="tx1"/>
                </a:solidFill>
              </a:rPr>
              <a:t>tahun</a:t>
            </a:r>
            <a:r>
              <a:rPr lang="en-US" sz="1600" b="0" dirty="0">
                <a:solidFill>
                  <a:schemeClr val="tx1"/>
                </a:solidFill>
              </a:rPr>
              <a:t> 2001 jo </a:t>
            </a:r>
            <a:r>
              <a:rPr lang="en-US" sz="1600" b="0" dirty="0" err="1">
                <a:solidFill>
                  <a:schemeClr val="tx1"/>
                </a:solidFill>
              </a:rPr>
              <a:t>uu</a:t>
            </a:r>
            <a:r>
              <a:rPr lang="en-US" sz="1600" b="0" dirty="0">
                <a:solidFill>
                  <a:schemeClr val="tx1"/>
                </a:solidFill>
              </a:rPr>
              <a:t> no 2 </a:t>
            </a:r>
            <a:r>
              <a:rPr lang="en-US" sz="1600" b="0" dirty="0" err="1">
                <a:solidFill>
                  <a:schemeClr val="tx1"/>
                </a:solidFill>
              </a:rPr>
              <a:t>tahun</a:t>
            </a:r>
            <a:r>
              <a:rPr lang="en-US" sz="1600" b="0" dirty="0">
                <a:solidFill>
                  <a:schemeClr val="tx1"/>
                </a:solidFill>
              </a:rPr>
              <a:t> 2021, DENGAN PEMBENTUKAN PENGADILAN HAM DAN KKR DI PAPUA, DPRP PERNAH MEMBAHAS SAMPAI DIBAHAS DI SIDANG PARIPURNA, KESEPAKATANNYA DITERUSKAN KE  PEMERINTAH PUSAT, KEMUDIAN GUBERNUR PAPUA MENUGASKAN UNCEN MEMBUAT KAJIANNYA, PIHAK UNCEN SUDAH MENGEMBALIKAN KE PEMPROV PAPUA.</a:t>
            </a:r>
            <a:br>
              <a:rPr lang="en-US" sz="1600" b="0" dirty="0">
                <a:solidFill>
                  <a:schemeClr val="tx1"/>
                </a:solidFill>
              </a:rPr>
            </a:br>
            <a:br>
              <a:rPr lang="en-US" sz="1600" b="0" dirty="0">
                <a:solidFill>
                  <a:schemeClr val="tx1"/>
                </a:solidFill>
              </a:rPr>
            </a:br>
            <a:r>
              <a:rPr lang="en-US" sz="1600" b="0" dirty="0">
                <a:solidFill>
                  <a:srgbClr val="FF0000"/>
                </a:solidFill>
              </a:rPr>
              <a:t>INI MENJADI DOMAIN PEMERINTAH PUSAT,PERTANYAANNYA APAKAH SUDAH DILAKSANAKAN? PRA SYARATNYA GUBERNUR YANG MENGUSULKAN, </a:t>
            </a:r>
            <a:r>
              <a:rPr lang="en-US" sz="1600" b="0" dirty="0" err="1">
                <a:solidFill>
                  <a:srgbClr val="FF0000"/>
                </a:solidFill>
              </a:rPr>
              <a:t>sekarang</a:t>
            </a:r>
            <a:r>
              <a:rPr lang="en-US" sz="1600" b="0" dirty="0">
                <a:solidFill>
                  <a:srgbClr val="FF0000"/>
                </a:solidFill>
              </a:rPr>
              <a:t> </a:t>
            </a:r>
            <a:r>
              <a:rPr lang="en-US" sz="1600" b="0" dirty="0" err="1">
                <a:solidFill>
                  <a:srgbClr val="FF0000"/>
                </a:solidFill>
              </a:rPr>
              <a:t>sudah</a:t>
            </a:r>
            <a:r>
              <a:rPr lang="en-US" sz="1600" b="0" dirty="0">
                <a:solidFill>
                  <a:srgbClr val="FF0000"/>
                </a:solidFill>
              </a:rPr>
              <a:t> 6 </a:t>
            </a:r>
            <a:r>
              <a:rPr lang="en-US" sz="1600" b="0" dirty="0" err="1">
                <a:solidFill>
                  <a:srgbClr val="FF0000"/>
                </a:solidFill>
              </a:rPr>
              <a:t>provinsi</a:t>
            </a:r>
            <a:r>
              <a:rPr lang="en-US" sz="1600" b="0" dirty="0">
                <a:solidFill>
                  <a:srgbClr val="FF0000"/>
                </a:solidFill>
              </a:rPr>
              <a:t>, </a:t>
            </a:r>
            <a:r>
              <a:rPr lang="en-US" sz="1600" b="0" dirty="0" err="1">
                <a:solidFill>
                  <a:srgbClr val="FF0000"/>
                </a:solidFill>
              </a:rPr>
              <a:t>kita</a:t>
            </a:r>
            <a:r>
              <a:rPr lang="en-US" sz="1600" b="0" dirty="0">
                <a:solidFill>
                  <a:srgbClr val="FF0000"/>
                </a:solidFill>
              </a:rPr>
              <a:t> bias </a:t>
            </a:r>
            <a:r>
              <a:rPr lang="en-US" sz="1600" b="0" dirty="0" err="1">
                <a:solidFill>
                  <a:srgbClr val="FF0000"/>
                </a:solidFill>
              </a:rPr>
              <a:t>jujur</a:t>
            </a:r>
            <a:r>
              <a:rPr lang="en-US" sz="1600" b="0" dirty="0">
                <a:solidFill>
                  <a:srgbClr val="FF0000"/>
                </a:solidFill>
              </a:rPr>
              <a:t> dan </a:t>
            </a:r>
            <a:r>
              <a:rPr lang="en-US" sz="1600" b="0" dirty="0" err="1">
                <a:solidFill>
                  <a:srgbClr val="FF0000"/>
                </a:solidFill>
              </a:rPr>
              <a:t>tulus</a:t>
            </a:r>
            <a:r>
              <a:rPr lang="en-US" sz="1600" b="0" dirty="0">
                <a:solidFill>
                  <a:srgbClr val="FF0000"/>
                </a:solidFill>
              </a:rPr>
              <a:t> </a:t>
            </a:r>
            <a:r>
              <a:rPr lang="en-US" sz="1600" b="0" dirty="0" err="1">
                <a:solidFill>
                  <a:srgbClr val="FF0000"/>
                </a:solidFill>
              </a:rPr>
              <a:t>untuk</a:t>
            </a:r>
            <a:r>
              <a:rPr lang="en-US" sz="1600" b="0" dirty="0">
                <a:solidFill>
                  <a:srgbClr val="FF0000"/>
                </a:solidFill>
              </a:rPr>
              <a:t> </a:t>
            </a:r>
            <a:r>
              <a:rPr lang="en-US" sz="1600" b="0" dirty="0" err="1">
                <a:solidFill>
                  <a:srgbClr val="FF0000"/>
                </a:solidFill>
              </a:rPr>
              <a:t>hal</a:t>
            </a:r>
            <a:r>
              <a:rPr lang="en-US" sz="1600" b="0" dirty="0">
                <a:solidFill>
                  <a:srgbClr val="FF0000"/>
                </a:solidFill>
              </a:rPr>
              <a:t> </a:t>
            </a:r>
            <a:r>
              <a:rPr lang="en-US" sz="1600" b="0" dirty="0" err="1">
                <a:solidFill>
                  <a:srgbClr val="FF0000"/>
                </a:solidFill>
              </a:rPr>
              <a:t>ini</a:t>
            </a:r>
            <a:r>
              <a:rPr lang="en-US" sz="1600" b="0" dirty="0">
                <a:solidFill>
                  <a:srgbClr val="FF0000"/>
                </a:solidFill>
              </a:rPr>
              <a:t> </a:t>
            </a:r>
            <a:r>
              <a:rPr lang="en-US" sz="1600" b="0" dirty="0" err="1">
                <a:solidFill>
                  <a:srgbClr val="FF0000"/>
                </a:solidFill>
              </a:rPr>
              <a:t>kah</a:t>
            </a:r>
            <a:r>
              <a:rPr lang="en-US" sz="1600" b="0" dirty="0">
                <a:solidFill>
                  <a:srgbClr val="FF0000"/>
                </a:solidFill>
              </a:rPr>
              <a:t> ?</a:t>
            </a:r>
            <a:br>
              <a:rPr lang="en-US" sz="1600" b="0" dirty="0">
                <a:solidFill>
                  <a:srgbClr val="FF0000"/>
                </a:solidFill>
              </a:rPr>
            </a:br>
            <a:br>
              <a:rPr lang="en-US" sz="1600" b="0" dirty="0">
                <a:solidFill>
                  <a:schemeClr val="tx1"/>
                </a:solidFill>
              </a:rPr>
            </a:br>
            <a:r>
              <a:rPr lang="en-US" sz="1600" b="0" dirty="0" err="1">
                <a:solidFill>
                  <a:schemeClr val="tx1"/>
                </a:solidFill>
              </a:rPr>
              <a:t>terkait</a:t>
            </a:r>
            <a:r>
              <a:rPr lang="en-US" sz="1600" b="0" dirty="0">
                <a:solidFill>
                  <a:schemeClr val="tx1"/>
                </a:solidFill>
              </a:rPr>
              <a:t> </a:t>
            </a:r>
            <a:r>
              <a:rPr lang="en-US" sz="1600" b="0" dirty="0" err="1">
                <a:solidFill>
                  <a:schemeClr val="tx1"/>
                </a:solidFill>
              </a:rPr>
              <a:t>pembangunan</a:t>
            </a:r>
            <a:r>
              <a:rPr lang="en-US" sz="1600" b="0" dirty="0">
                <a:solidFill>
                  <a:schemeClr val="tx1"/>
                </a:solidFill>
              </a:rPr>
              <a:t> dan </a:t>
            </a:r>
            <a:r>
              <a:rPr lang="en-US" sz="1600" b="0" dirty="0" err="1">
                <a:solidFill>
                  <a:schemeClr val="tx1"/>
                </a:solidFill>
              </a:rPr>
              <a:t>perasaan</a:t>
            </a:r>
            <a:r>
              <a:rPr lang="en-US" sz="1600" b="0" dirty="0">
                <a:solidFill>
                  <a:schemeClr val="tx1"/>
                </a:solidFill>
              </a:rPr>
              <a:t> </a:t>
            </a:r>
            <a:r>
              <a:rPr lang="en-US" sz="1600" b="0" dirty="0" err="1">
                <a:solidFill>
                  <a:schemeClr val="tx1"/>
                </a:solidFill>
              </a:rPr>
              <a:t>diskriminasi</a:t>
            </a:r>
            <a:r>
              <a:rPr lang="en-US" sz="1600" b="0" dirty="0">
                <a:solidFill>
                  <a:schemeClr val="tx1"/>
                </a:solidFill>
              </a:rPr>
              <a:t> </a:t>
            </a:r>
            <a:r>
              <a:rPr lang="en-US" sz="1600" b="0" dirty="0" err="1">
                <a:solidFill>
                  <a:schemeClr val="tx1"/>
                </a:solidFill>
              </a:rPr>
              <a:t>diharapkan</a:t>
            </a:r>
            <a:r>
              <a:rPr lang="en-US" sz="1600" b="0" dirty="0">
                <a:solidFill>
                  <a:schemeClr val="tx1"/>
                </a:solidFill>
              </a:rPr>
              <a:t> </a:t>
            </a:r>
            <a:r>
              <a:rPr lang="en-US" sz="1600" b="0" dirty="0" err="1">
                <a:solidFill>
                  <a:schemeClr val="tx1"/>
                </a:solidFill>
              </a:rPr>
              <a:t>dapat</a:t>
            </a:r>
            <a:r>
              <a:rPr lang="en-US" sz="1600" b="0" dirty="0">
                <a:solidFill>
                  <a:schemeClr val="tx1"/>
                </a:solidFill>
              </a:rPr>
              <a:t> </a:t>
            </a:r>
            <a:r>
              <a:rPr lang="en-US" sz="1600" b="0" dirty="0" err="1">
                <a:solidFill>
                  <a:schemeClr val="tx1"/>
                </a:solidFill>
              </a:rPr>
              <a:t>diselesaikana</a:t>
            </a:r>
            <a:r>
              <a:rPr lang="en-US" sz="1600" b="0" dirty="0">
                <a:solidFill>
                  <a:schemeClr val="tx1"/>
                </a:solidFill>
              </a:rPr>
              <a:t> </a:t>
            </a:r>
            <a:r>
              <a:rPr lang="en-US" sz="1600" b="0" dirty="0" err="1">
                <a:solidFill>
                  <a:schemeClr val="tx1"/>
                </a:solidFill>
              </a:rPr>
              <a:t>dengan</a:t>
            </a:r>
            <a:r>
              <a:rPr lang="en-US" sz="1600" b="0" dirty="0">
                <a:solidFill>
                  <a:schemeClr val="tx1"/>
                </a:solidFill>
              </a:rPr>
              <a:t> </a:t>
            </a:r>
            <a:r>
              <a:rPr lang="en-US" sz="1600" b="0" dirty="0" err="1">
                <a:solidFill>
                  <a:schemeClr val="tx1"/>
                </a:solidFill>
              </a:rPr>
              <a:t>pelaksanaan</a:t>
            </a:r>
            <a:r>
              <a:rPr lang="en-US" sz="1600" b="0" dirty="0">
                <a:solidFill>
                  <a:schemeClr val="tx1"/>
                </a:solidFill>
              </a:rPr>
              <a:t> </a:t>
            </a:r>
            <a:r>
              <a:rPr lang="en-US" sz="1600" b="0" dirty="0" err="1">
                <a:solidFill>
                  <a:schemeClr val="tx1"/>
                </a:solidFill>
              </a:rPr>
              <a:t>pembangunan</a:t>
            </a:r>
            <a:r>
              <a:rPr lang="en-US" sz="1600" b="0" dirty="0">
                <a:solidFill>
                  <a:schemeClr val="tx1"/>
                </a:solidFill>
              </a:rPr>
              <a:t> dan </a:t>
            </a:r>
            <a:r>
              <a:rPr lang="en-US" sz="1600" b="0" dirty="0" err="1">
                <a:solidFill>
                  <a:schemeClr val="tx1"/>
                </a:solidFill>
              </a:rPr>
              <a:t>regulasi</a:t>
            </a:r>
            <a:r>
              <a:rPr lang="en-US" sz="1600" b="0" dirty="0">
                <a:solidFill>
                  <a:schemeClr val="tx1"/>
                </a:solidFill>
              </a:rPr>
              <a:t> </a:t>
            </a:r>
            <a:r>
              <a:rPr lang="en-US" sz="1600" b="0" dirty="0" err="1">
                <a:solidFill>
                  <a:schemeClr val="tx1"/>
                </a:solidFill>
              </a:rPr>
              <a:t>daerah</a:t>
            </a:r>
            <a:r>
              <a:rPr lang="en-US" sz="1600" b="0" dirty="0">
                <a:solidFill>
                  <a:schemeClr val="tx1"/>
                </a:solidFill>
              </a:rPr>
              <a:t> yang </a:t>
            </a:r>
            <a:r>
              <a:rPr lang="en-US" sz="1600" b="0" dirty="0" err="1">
                <a:solidFill>
                  <a:schemeClr val="tx1"/>
                </a:solidFill>
              </a:rPr>
              <a:t>berpihak</a:t>
            </a:r>
            <a:r>
              <a:rPr lang="en-US" sz="1600" b="0" dirty="0">
                <a:solidFill>
                  <a:schemeClr val="tx1"/>
                </a:solidFill>
              </a:rPr>
              <a:t>. </a:t>
            </a:r>
            <a:r>
              <a:rPr lang="en-US" sz="1600" b="0" dirty="0" err="1">
                <a:solidFill>
                  <a:srgbClr val="FF0000"/>
                </a:solidFill>
              </a:rPr>
              <a:t>Pertanyaan</a:t>
            </a:r>
            <a:r>
              <a:rPr lang="en-US" sz="1600" b="0" dirty="0">
                <a:solidFill>
                  <a:srgbClr val="FF0000"/>
                </a:solidFill>
              </a:rPr>
              <a:t> </a:t>
            </a:r>
            <a:r>
              <a:rPr lang="en-US" sz="1600" b="0" dirty="0" err="1">
                <a:solidFill>
                  <a:srgbClr val="FF0000"/>
                </a:solidFill>
              </a:rPr>
              <a:t>apakah</a:t>
            </a:r>
            <a:r>
              <a:rPr lang="en-US" sz="1600" b="0" dirty="0">
                <a:solidFill>
                  <a:srgbClr val="FF0000"/>
                </a:solidFill>
              </a:rPr>
              <a:t> </a:t>
            </a:r>
            <a:r>
              <a:rPr lang="en-US" sz="1600" b="0" dirty="0" err="1">
                <a:solidFill>
                  <a:srgbClr val="FF0000"/>
                </a:solidFill>
              </a:rPr>
              <a:t>pemda</a:t>
            </a:r>
            <a:r>
              <a:rPr lang="en-US" sz="1600" b="0" dirty="0">
                <a:solidFill>
                  <a:srgbClr val="FF0000"/>
                </a:solidFill>
              </a:rPr>
              <a:t> </a:t>
            </a:r>
            <a:r>
              <a:rPr lang="en-US" sz="1600" b="0" dirty="0" err="1">
                <a:solidFill>
                  <a:srgbClr val="FF0000"/>
                </a:solidFill>
              </a:rPr>
              <a:t>konsisten</a:t>
            </a:r>
            <a:r>
              <a:rPr lang="en-US" sz="1600" b="0" dirty="0">
                <a:solidFill>
                  <a:srgbClr val="FF0000"/>
                </a:solidFill>
              </a:rPr>
              <a:t> </a:t>
            </a:r>
            <a:r>
              <a:rPr lang="en-US" sz="1600" b="0" dirty="0" err="1">
                <a:solidFill>
                  <a:srgbClr val="FF0000"/>
                </a:solidFill>
              </a:rPr>
              <a:t>melaksanakan</a:t>
            </a:r>
            <a:r>
              <a:rPr lang="en-US" sz="1600" b="0" dirty="0">
                <a:solidFill>
                  <a:srgbClr val="FF0000"/>
                </a:solidFill>
              </a:rPr>
              <a:t> </a:t>
            </a:r>
            <a:r>
              <a:rPr lang="en-US" sz="1600" b="0" dirty="0" err="1">
                <a:solidFill>
                  <a:srgbClr val="FF0000"/>
                </a:solidFill>
              </a:rPr>
              <a:t>regulasi</a:t>
            </a:r>
            <a:r>
              <a:rPr lang="en-US" sz="1600" b="0" dirty="0">
                <a:solidFill>
                  <a:srgbClr val="FF0000"/>
                </a:solidFill>
              </a:rPr>
              <a:t> </a:t>
            </a:r>
            <a:r>
              <a:rPr lang="en-US" sz="1600" b="0" dirty="0" err="1">
                <a:solidFill>
                  <a:srgbClr val="FF0000"/>
                </a:solidFill>
              </a:rPr>
              <a:t>daerah</a:t>
            </a:r>
            <a:r>
              <a:rPr lang="en-US" sz="1600" b="0" dirty="0">
                <a:solidFill>
                  <a:srgbClr val="FF0000"/>
                </a:solidFill>
              </a:rPr>
              <a:t>?</a:t>
            </a:r>
          </a:p>
        </p:txBody>
      </p:sp>
    </p:spTree>
    <p:extLst>
      <p:ext uri="{BB962C8B-B14F-4D97-AF65-F5344CB8AC3E}">
        <p14:creationId xmlns:p14="http://schemas.microsoft.com/office/powerpoint/2010/main" val="2906491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728F-BF84-4140-BFF9-922DD67255EC}"/>
              </a:ext>
            </a:extLst>
          </p:cNvPr>
          <p:cNvSpPr>
            <a:spLocks noGrp="1"/>
          </p:cNvSpPr>
          <p:nvPr>
            <p:ph type="title"/>
          </p:nvPr>
        </p:nvSpPr>
        <p:spPr>
          <a:xfrm>
            <a:off x="457200" y="533400"/>
            <a:ext cx="8229600" cy="685800"/>
          </a:xfrm>
        </p:spPr>
        <p:txBody>
          <a:bodyPr>
            <a:normAutofit fontScale="90000"/>
          </a:bodyPr>
          <a:lstStyle/>
          <a:p>
            <a:r>
              <a:rPr lang="en-US" dirty="0"/>
              <a:t>FUNGSI DPRP/DPRK</a:t>
            </a:r>
          </a:p>
        </p:txBody>
      </p:sp>
      <p:sp>
        <p:nvSpPr>
          <p:cNvPr id="3" name="Content Placeholder 2">
            <a:extLst>
              <a:ext uri="{FF2B5EF4-FFF2-40B4-BE49-F238E27FC236}">
                <a16:creationId xmlns:a16="http://schemas.microsoft.com/office/drawing/2014/main" id="{34DC8DD6-64F8-4F7F-B6C3-951DE345A72C}"/>
              </a:ext>
            </a:extLst>
          </p:cNvPr>
          <p:cNvSpPr>
            <a:spLocks noGrp="1"/>
          </p:cNvSpPr>
          <p:nvPr>
            <p:ph idx="1"/>
          </p:nvPr>
        </p:nvSpPr>
        <p:spPr>
          <a:xfrm>
            <a:off x="457200" y="1600200"/>
            <a:ext cx="8229600" cy="5105400"/>
          </a:xfrm>
        </p:spPr>
        <p:txBody>
          <a:bodyPr>
            <a:normAutofit fontScale="92500" lnSpcReduction="10000"/>
          </a:bodyPr>
          <a:lstStyle/>
          <a:p>
            <a:r>
              <a:rPr lang="en-US" dirty="0"/>
              <a:t>FUNGSI LEGISLASI</a:t>
            </a:r>
          </a:p>
          <a:p>
            <a:r>
              <a:rPr lang="en-US" dirty="0"/>
              <a:t>FUNGSI PENGAWASAN</a:t>
            </a:r>
          </a:p>
          <a:p>
            <a:r>
              <a:rPr lang="en-US" dirty="0"/>
              <a:t>FUNGSI ANGGARAN</a:t>
            </a:r>
          </a:p>
          <a:p>
            <a:pPr marL="0" indent="0" algn="just">
              <a:buNone/>
            </a:pPr>
            <a:r>
              <a:rPr lang="en-US" dirty="0" err="1"/>
              <a:t>Sebagai</a:t>
            </a:r>
            <a:r>
              <a:rPr lang="en-US" dirty="0"/>
              <a:t> </a:t>
            </a:r>
            <a:r>
              <a:rPr lang="en-US" dirty="0" err="1"/>
              <a:t>Konsekuensi</a:t>
            </a:r>
            <a:r>
              <a:rPr lang="en-US" dirty="0"/>
              <a:t> </a:t>
            </a:r>
            <a:r>
              <a:rPr lang="en-US" dirty="0" err="1"/>
              <a:t>pemberlakukan</a:t>
            </a:r>
            <a:r>
              <a:rPr lang="en-US" dirty="0"/>
              <a:t> UU </a:t>
            </a:r>
            <a:r>
              <a:rPr lang="en-US" dirty="0" err="1"/>
              <a:t>Otsus</a:t>
            </a:r>
            <a:r>
              <a:rPr lang="en-US" dirty="0"/>
              <a:t> </a:t>
            </a:r>
            <a:r>
              <a:rPr lang="en-US" dirty="0" err="1"/>
              <a:t>maka</a:t>
            </a:r>
            <a:r>
              <a:rPr lang="en-US" dirty="0"/>
              <a:t> </a:t>
            </a:r>
            <a:r>
              <a:rPr lang="en-US" dirty="0" err="1"/>
              <a:t>Regulasi</a:t>
            </a:r>
            <a:r>
              <a:rPr lang="en-US" dirty="0"/>
              <a:t> yang </a:t>
            </a:r>
            <a:r>
              <a:rPr lang="en-US" dirty="0" err="1"/>
              <a:t>dihasilkan</a:t>
            </a:r>
            <a:r>
              <a:rPr lang="en-US" dirty="0"/>
              <a:t> </a:t>
            </a:r>
            <a:r>
              <a:rPr lang="en-US" dirty="0" err="1"/>
              <a:t>harus</a:t>
            </a:r>
            <a:r>
              <a:rPr lang="en-US" dirty="0"/>
              <a:t> </a:t>
            </a:r>
            <a:r>
              <a:rPr lang="en-US" dirty="0" err="1"/>
              <a:t>mempunyai</a:t>
            </a:r>
            <a:r>
              <a:rPr lang="en-US" dirty="0"/>
              <a:t> </a:t>
            </a:r>
            <a:r>
              <a:rPr lang="en-US" dirty="0" err="1"/>
              <a:t>Roh</a:t>
            </a:r>
            <a:r>
              <a:rPr lang="en-US" dirty="0"/>
              <a:t> </a:t>
            </a:r>
            <a:r>
              <a:rPr lang="en-US" dirty="0" err="1"/>
              <a:t>Keberpihakan</a:t>
            </a:r>
            <a:r>
              <a:rPr lang="en-US" dirty="0"/>
              <a:t>, </a:t>
            </a:r>
            <a:r>
              <a:rPr lang="en-US" dirty="0" err="1"/>
              <a:t>Perlindungan</a:t>
            </a:r>
            <a:r>
              <a:rPr lang="en-US" dirty="0"/>
              <a:t> dan </a:t>
            </a:r>
            <a:r>
              <a:rPr lang="en-US" dirty="0" err="1"/>
              <a:t>Pemberdayaan</a:t>
            </a:r>
            <a:r>
              <a:rPr lang="en-US" dirty="0"/>
              <a:t> </a:t>
            </a:r>
            <a:r>
              <a:rPr lang="en-US" dirty="0" err="1"/>
              <a:t>bagi</a:t>
            </a:r>
            <a:r>
              <a:rPr lang="en-US" dirty="0"/>
              <a:t> Orang </a:t>
            </a:r>
            <a:r>
              <a:rPr lang="en-US" dirty="0" err="1"/>
              <a:t>Asli</a:t>
            </a:r>
            <a:r>
              <a:rPr lang="en-US" dirty="0"/>
              <a:t> Papua (OAP), </a:t>
            </a:r>
            <a:r>
              <a:rPr lang="en-US" dirty="0" err="1"/>
              <a:t>artinya</a:t>
            </a:r>
            <a:r>
              <a:rPr lang="en-US" dirty="0"/>
              <a:t> </a:t>
            </a:r>
            <a:r>
              <a:rPr lang="en-US" dirty="0" err="1"/>
              <a:t>regulasi</a:t>
            </a:r>
            <a:r>
              <a:rPr lang="en-US" dirty="0"/>
              <a:t> </a:t>
            </a:r>
            <a:r>
              <a:rPr lang="en-US" dirty="0" err="1"/>
              <a:t>daerah</a:t>
            </a:r>
            <a:r>
              <a:rPr lang="en-US" dirty="0"/>
              <a:t> </a:t>
            </a:r>
            <a:r>
              <a:rPr lang="en-US" dirty="0" err="1"/>
              <a:t>berpihak</a:t>
            </a:r>
            <a:r>
              <a:rPr lang="en-US" dirty="0"/>
              <a:t> </a:t>
            </a:r>
            <a:r>
              <a:rPr lang="en-US" dirty="0" err="1"/>
              <a:t>kepada</a:t>
            </a:r>
            <a:r>
              <a:rPr lang="en-US" dirty="0"/>
              <a:t> </a:t>
            </a:r>
            <a:r>
              <a:rPr lang="en-US" dirty="0" err="1"/>
              <a:t>kepentingan</a:t>
            </a:r>
            <a:r>
              <a:rPr lang="en-US" dirty="0"/>
              <a:t> Orang </a:t>
            </a:r>
            <a:r>
              <a:rPr lang="en-US" dirty="0" err="1"/>
              <a:t>Asli</a:t>
            </a:r>
            <a:r>
              <a:rPr lang="en-US" dirty="0"/>
              <a:t> Papua </a:t>
            </a:r>
            <a:r>
              <a:rPr lang="en-US" dirty="0" err="1"/>
              <a:t>ini</a:t>
            </a:r>
            <a:r>
              <a:rPr lang="en-US" dirty="0"/>
              <a:t> </a:t>
            </a:r>
            <a:r>
              <a:rPr lang="en-US" dirty="0" err="1"/>
              <a:t>merupakan</a:t>
            </a:r>
            <a:r>
              <a:rPr lang="en-US" dirty="0"/>
              <a:t> </a:t>
            </a:r>
            <a:r>
              <a:rPr lang="en-US" dirty="0" err="1"/>
              <a:t>Diskriminasi</a:t>
            </a:r>
            <a:r>
              <a:rPr lang="en-US" dirty="0"/>
              <a:t> </a:t>
            </a:r>
            <a:r>
              <a:rPr lang="en-US" dirty="0" err="1"/>
              <a:t>Positif</a:t>
            </a:r>
            <a:r>
              <a:rPr lang="en-US" dirty="0"/>
              <a:t> yang </a:t>
            </a:r>
            <a:r>
              <a:rPr lang="en-US" dirty="0" err="1"/>
              <a:t>harus</a:t>
            </a:r>
            <a:r>
              <a:rPr lang="en-US" dirty="0"/>
              <a:t> </a:t>
            </a:r>
            <a:r>
              <a:rPr lang="en-US" dirty="0" err="1"/>
              <a:t>dilakukan</a:t>
            </a:r>
            <a:r>
              <a:rPr lang="en-US" dirty="0"/>
              <a:t> </a:t>
            </a:r>
            <a:r>
              <a:rPr lang="en-US" dirty="0" err="1"/>
              <a:t>secara</a:t>
            </a:r>
            <a:r>
              <a:rPr lang="en-US" dirty="0"/>
              <a:t> </a:t>
            </a:r>
            <a:r>
              <a:rPr lang="en-US" dirty="0" err="1"/>
              <a:t>sistematis</a:t>
            </a:r>
            <a:r>
              <a:rPr lang="en-US" dirty="0"/>
              <a:t>, </a:t>
            </a:r>
            <a:r>
              <a:rPr lang="en-US" dirty="0" err="1"/>
              <a:t>terstruktur</a:t>
            </a:r>
            <a:r>
              <a:rPr lang="en-US" dirty="0"/>
              <a:t> dan </a:t>
            </a:r>
            <a:r>
              <a:rPr lang="en-US" dirty="0" err="1"/>
              <a:t>Masif</a:t>
            </a:r>
            <a:r>
              <a:rPr lang="en-US" dirty="0"/>
              <a:t>.</a:t>
            </a:r>
          </a:p>
          <a:p>
            <a:pPr marL="0" indent="0" algn="just">
              <a:buNone/>
            </a:pPr>
            <a:r>
              <a:rPr lang="en-US" dirty="0" err="1"/>
              <a:t>Fungsi</a:t>
            </a:r>
            <a:r>
              <a:rPr lang="en-US" dirty="0"/>
              <a:t> </a:t>
            </a:r>
            <a:r>
              <a:rPr lang="en-US" dirty="0" err="1"/>
              <a:t>diatas</a:t>
            </a:r>
            <a:r>
              <a:rPr lang="en-US" dirty="0"/>
              <a:t> </a:t>
            </a:r>
            <a:r>
              <a:rPr lang="en-US" dirty="0" err="1"/>
              <a:t>diikuti</a:t>
            </a:r>
            <a:r>
              <a:rPr lang="en-US" dirty="0"/>
              <a:t> </a:t>
            </a:r>
            <a:r>
              <a:rPr lang="en-US" dirty="0" err="1"/>
              <a:t>dengan</a:t>
            </a:r>
            <a:r>
              <a:rPr lang="en-US" dirty="0"/>
              <a:t> </a:t>
            </a:r>
            <a:r>
              <a:rPr lang="en-US" dirty="0" err="1"/>
              <a:t>pemberian</a:t>
            </a:r>
            <a:r>
              <a:rPr lang="en-US" dirty="0"/>
              <a:t> </a:t>
            </a:r>
            <a:r>
              <a:rPr lang="en-US" dirty="0" err="1"/>
              <a:t>hak</a:t>
            </a:r>
            <a:r>
              <a:rPr lang="en-US" dirty="0"/>
              <a:t>.</a:t>
            </a:r>
          </a:p>
          <a:p>
            <a:r>
              <a:rPr lang="en-US" dirty="0" err="1"/>
              <a:t>Tahun</a:t>
            </a:r>
            <a:r>
              <a:rPr lang="en-US" dirty="0"/>
              <a:t> 2025 DPR PT </a:t>
            </a:r>
            <a:r>
              <a:rPr lang="en-US" dirty="0" err="1"/>
              <a:t>mengajukan</a:t>
            </a:r>
            <a:r>
              <a:rPr lang="en-US" dirty="0"/>
              <a:t> 29 </a:t>
            </a:r>
            <a:r>
              <a:rPr lang="en-US" dirty="0" err="1"/>
              <a:t>Raperdasi</a:t>
            </a:r>
            <a:r>
              <a:rPr lang="en-US" dirty="0"/>
              <a:t> dan </a:t>
            </a:r>
            <a:r>
              <a:rPr lang="en-US" dirty="0" err="1"/>
              <a:t>Raperdasus</a:t>
            </a:r>
            <a:endParaRPr lang="en-US" dirty="0"/>
          </a:p>
          <a:p>
            <a:r>
              <a:rPr lang="en-US" dirty="0" err="1"/>
              <a:t>Tahun</a:t>
            </a:r>
            <a:r>
              <a:rPr lang="en-US" dirty="0"/>
              <a:t> 2026 DPR PT </a:t>
            </a:r>
            <a:r>
              <a:rPr lang="en-US" dirty="0" err="1"/>
              <a:t>mengajukan</a:t>
            </a:r>
            <a:r>
              <a:rPr lang="en-US" dirty="0"/>
              <a:t> 23 </a:t>
            </a:r>
            <a:r>
              <a:rPr lang="en-US" dirty="0" err="1"/>
              <a:t>Raperdasi</a:t>
            </a:r>
            <a:r>
              <a:rPr lang="en-US" dirty="0"/>
              <a:t> dan </a:t>
            </a:r>
            <a:r>
              <a:rPr lang="en-US" dirty="0" err="1"/>
              <a:t>Raperdasus</a:t>
            </a:r>
            <a:endParaRPr lang="en-US" dirty="0"/>
          </a:p>
          <a:p>
            <a:pPr marL="0" indent="0" algn="just">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471868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Autofit/>
          </a:bodyPr>
          <a:lstStyle/>
          <a:p>
            <a:r>
              <a:rPr lang="en-US" sz="2400" b="1" dirty="0"/>
              <a:t>PERDASI DAN PERDASUS PAPUA TENGAH YANG SUDAH DISAHKAN</a:t>
            </a:r>
          </a:p>
        </p:txBody>
      </p:sp>
      <p:sp>
        <p:nvSpPr>
          <p:cNvPr id="3" name="Content Placeholder 2"/>
          <p:cNvSpPr>
            <a:spLocks noGrp="1"/>
          </p:cNvSpPr>
          <p:nvPr>
            <p:ph idx="1"/>
          </p:nvPr>
        </p:nvSpPr>
        <p:spPr>
          <a:xfrm>
            <a:off x="457200" y="1066800"/>
            <a:ext cx="8382000" cy="5486400"/>
          </a:xfrm>
        </p:spPr>
        <p:txBody>
          <a:bodyPr>
            <a:normAutofit fontScale="92500" lnSpcReduction="10000"/>
          </a:bodyPr>
          <a:lstStyle/>
          <a:p>
            <a:pPr marL="0" indent="0" algn="just">
              <a:buNone/>
            </a:pPr>
            <a:endParaRPr lang="en-US" dirty="0"/>
          </a:p>
          <a:p>
            <a:pPr marL="514350" indent="-514350" algn="just">
              <a:buFont typeface="+mj-lt"/>
              <a:buAutoNum type="arabicPeriod"/>
            </a:pPr>
            <a:r>
              <a:rPr lang="en-US" dirty="0" err="1"/>
              <a:t>Perdasi</a:t>
            </a:r>
            <a:r>
              <a:rPr lang="en-US" dirty="0"/>
              <a:t> Papua Tengah No 2 </a:t>
            </a:r>
            <a:r>
              <a:rPr lang="en-US" dirty="0" err="1"/>
              <a:t>tahun</a:t>
            </a:r>
            <a:r>
              <a:rPr lang="en-US" dirty="0"/>
              <a:t> 2026 </a:t>
            </a:r>
            <a:r>
              <a:rPr lang="en-US" dirty="0" err="1"/>
              <a:t>tentang</a:t>
            </a:r>
            <a:r>
              <a:rPr lang="en-US" dirty="0"/>
              <a:t> </a:t>
            </a:r>
            <a:r>
              <a:rPr lang="en-US" dirty="0" err="1"/>
              <a:t>Perlindungan</a:t>
            </a:r>
            <a:r>
              <a:rPr lang="en-US" dirty="0"/>
              <a:t> </a:t>
            </a:r>
            <a:r>
              <a:rPr lang="en-US" dirty="0" err="1"/>
              <a:t>perempuan</a:t>
            </a:r>
            <a:r>
              <a:rPr lang="en-US" dirty="0"/>
              <a:t> dan </a:t>
            </a:r>
            <a:r>
              <a:rPr lang="en-US" dirty="0" err="1"/>
              <a:t>anak</a:t>
            </a:r>
            <a:endParaRPr lang="en-US" dirty="0"/>
          </a:p>
          <a:p>
            <a:pPr marL="514350" indent="-514350" algn="just">
              <a:buFont typeface="+mj-lt"/>
              <a:buAutoNum type="arabicPeriod"/>
            </a:pPr>
            <a:r>
              <a:rPr lang="en-US" dirty="0" err="1"/>
              <a:t>Perdasi</a:t>
            </a:r>
            <a:r>
              <a:rPr lang="en-US" dirty="0"/>
              <a:t> Papua </a:t>
            </a:r>
            <a:r>
              <a:rPr lang="en-US" dirty="0" err="1"/>
              <a:t>tengah</a:t>
            </a:r>
            <a:r>
              <a:rPr lang="en-US" dirty="0"/>
              <a:t> no 3 </a:t>
            </a:r>
            <a:r>
              <a:rPr lang="en-US" dirty="0" err="1"/>
              <a:t>tahun</a:t>
            </a:r>
            <a:r>
              <a:rPr lang="en-US" dirty="0"/>
              <a:t> 2026 </a:t>
            </a:r>
            <a:r>
              <a:rPr lang="en-US" dirty="0" err="1"/>
              <a:t>tentang</a:t>
            </a:r>
            <a:r>
              <a:rPr lang="en-US" dirty="0"/>
              <a:t> </a:t>
            </a:r>
            <a:r>
              <a:rPr lang="en-US" dirty="0" err="1"/>
              <a:t>Pangan</a:t>
            </a:r>
            <a:r>
              <a:rPr lang="en-US" dirty="0"/>
              <a:t> </a:t>
            </a:r>
            <a:r>
              <a:rPr lang="en-US" dirty="0" err="1"/>
              <a:t>Lokal</a:t>
            </a:r>
            <a:endParaRPr lang="en-US" dirty="0"/>
          </a:p>
          <a:p>
            <a:pPr marL="514350" indent="-514350" algn="just">
              <a:buFont typeface="+mj-lt"/>
              <a:buAutoNum type="arabicPeriod"/>
            </a:pPr>
            <a:r>
              <a:rPr lang="en-US" dirty="0" err="1"/>
              <a:t>Perdasi</a:t>
            </a:r>
            <a:r>
              <a:rPr lang="en-US" dirty="0"/>
              <a:t> Papua </a:t>
            </a:r>
            <a:r>
              <a:rPr lang="en-US" dirty="0" err="1"/>
              <a:t>tengah</a:t>
            </a:r>
            <a:r>
              <a:rPr lang="en-US" dirty="0"/>
              <a:t> no 4 </a:t>
            </a:r>
            <a:r>
              <a:rPr lang="en-US" dirty="0" err="1"/>
              <a:t>tahun</a:t>
            </a:r>
            <a:r>
              <a:rPr lang="en-US" dirty="0"/>
              <a:t> 2026 </a:t>
            </a:r>
            <a:r>
              <a:rPr lang="en-US" dirty="0" err="1"/>
              <a:t>tentang</a:t>
            </a:r>
            <a:r>
              <a:rPr lang="en-US" dirty="0"/>
              <a:t> </a:t>
            </a:r>
            <a:r>
              <a:rPr lang="en-US" dirty="0" err="1"/>
              <a:t>Pengawasan</a:t>
            </a:r>
            <a:r>
              <a:rPr lang="en-US" dirty="0"/>
              <a:t> </a:t>
            </a:r>
            <a:r>
              <a:rPr lang="en-US" dirty="0" err="1"/>
              <a:t>sosial</a:t>
            </a:r>
            <a:r>
              <a:rPr lang="en-US" dirty="0"/>
              <a:t>.</a:t>
            </a:r>
          </a:p>
          <a:p>
            <a:pPr marL="514350" indent="-514350" algn="just">
              <a:buFont typeface="+mj-lt"/>
              <a:buAutoNum type="arabicPeriod"/>
            </a:pPr>
            <a:r>
              <a:rPr lang="en-US" dirty="0" err="1"/>
              <a:t>Perdasi</a:t>
            </a:r>
            <a:r>
              <a:rPr lang="en-US" dirty="0"/>
              <a:t> Papua </a:t>
            </a:r>
            <a:r>
              <a:rPr lang="en-US" dirty="0" err="1"/>
              <a:t>tengah</a:t>
            </a:r>
            <a:r>
              <a:rPr lang="en-US" dirty="0"/>
              <a:t> no 5 </a:t>
            </a:r>
            <a:r>
              <a:rPr lang="en-US" dirty="0" err="1"/>
              <a:t>tahun</a:t>
            </a:r>
            <a:r>
              <a:rPr lang="en-US" dirty="0"/>
              <a:t> 2026 </a:t>
            </a:r>
            <a:r>
              <a:rPr lang="en-US" dirty="0" err="1"/>
              <a:t>tentang</a:t>
            </a:r>
            <a:r>
              <a:rPr lang="en-US" dirty="0"/>
              <a:t>  </a:t>
            </a:r>
            <a:r>
              <a:rPr lang="en-US" dirty="0" err="1"/>
              <a:t>pengelolaan</a:t>
            </a:r>
            <a:r>
              <a:rPr lang="en-US" dirty="0"/>
              <a:t> dan </a:t>
            </a:r>
            <a:r>
              <a:rPr lang="en-US" dirty="0" err="1"/>
              <a:t>perlindungan</a:t>
            </a:r>
            <a:r>
              <a:rPr lang="en-US" dirty="0"/>
              <a:t>  </a:t>
            </a:r>
            <a:r>
              <a:rPr lang="en-US" dirty="0" err="1"/>
              <a:t>hutan</a:t>
            </a:r>
            <a:endParaRPr lang="en-US" dirty="0"/>
          </a:p>
          <a:p>
            <a:pPr marL="514350" indent="-514350" algn="just">
              <a:buFont typeface="+mj-lt"/>
              <a:buAutoNum type="arabicPeriod"/>
            </a:pPr>
            <a:r>
              <a:rPr lang="en-US" dirty="0" err="1"/>
              <a:t>Perdasi</a:t>
            </a:r>
            <a:r>
              <a:rPr lang="en-US" dirty="0"/>
              <a:t> </a:t>
            </a:r>
            <a:r>
              <a:rPr lang="en-US" dirty="0" err="1"/>
              <a:t>papua</a:t>
            </a:r>
            <a:r>
              <a:rPr lang="en-US" dirty="0"/>
              <a:t> </a:t>
            </a:r>
            <a:r>
              <a:rPr lang="en-US" dirty="0" err="1"/>
              <a:t>tengah</a:t>
            </a:r>
            <a:r>
              <a:rPr lang="en-US" dirty="0"/>
              <a:t> no 6 </a:t>
            </a:r>
            <a:r>
              <a:rPr lang="en-US" dirty="0" err="1"/>
              <a:t>tahun</a:t>
            </a:r>
            <a:r>
              <a:rPr lang="en-US" dirty="0"/>
              <a:t> 2026 </a:t>
            </a:r>
            <a:r>
              <a:rPr lang="en-US" dirty="0" err="1"/>
              <a:t>tentang</a:t>
            </a:r>
            <a:r>
              <a:rPr lang="en-US" dirty="0"/>
              <a:t> </a:t>
            </a:r>
            <a:r>
              <a:rPr lang="en-US" dirty="0" err="1"/>
              <a:t>Pertambangan</a:t>
            </a:r>
            <a:r>
              <a:rPr lang="en-US" dirty="0"/>
              <a:t> </a:t>
            </a:r>
            <a:r>
              <a:rPr lang="en-US" dirty="0" err="1"/>
              <a:t>rakyat</a:t>
            </a:r>
            <a:r>
              <a:rPr lang="en-US" dirty="0"/>
              <a:t>.</a:t>
            </a:r>
          </a:p>
          <a:p>
            <a:pPr marL="514350" indent="-514350" algn="just">
              <a:buFont typeface="+mj-lt"/>
              <a:buAutoNum type="arabicPeriod"/>
            </a:pPr>
            <a:r>
              <a:rPr lang="en-US" dirty="0" err="1"/>
              <a:t>Perdasi</a:t>
            </a:r>
            <a:r>
              <a:rPr lang="en-US" dirty="0"/>
              <a:t> </a:t>
            </a:r>
            <a:r>
              <a:rPr lang="en-US" dirty="0" err="1"/>
              <a:t>papua</a:t>
            </a:r>
            <a:r>
              <a:rPr lang="en-US" dirty="0"/>
              <a:t> </a:t>
            </a:r>
            <a:r>
              <a:rPr lang="en-US" dirty="0" err="1"/>
              <a:t>tengah</a:t>
            </a:r>
            <a:r>
              <a:rPr lang="en-US" dirty="0"/>
              <a:t> no 7 </a:t>
            </a:r>
            <a:r>
              <a:rPr lang="en-US" dirty="0" err="1"/>
              <a:t>tahun</a:t>
            </a:r>
            <a:r>
              <a:rPr lang="en-US" dirty="0"/>
              <a:t> 2026 </a:t>
            </a:r>
            <a:r>
              <a:rPr lang="en-US" dirty="0" err="1"/>
              <a:t>tentang</a:t>
            </a:r>
            <a:r>
              <a:rPr lang="en-US" dirty="0"/>
              <a:t> </a:t>
            </a:r>
            <a:r>
              <a:rPr lang="en-US" dirty="0" err="1"/>
              <a:t>perlindungan</a:t>
            </a:r>
            <a:r>
              <a:rPr lang="en-US" dirty="0"/>
              <a:t> dan </a:t>
            </a:r>
            <a:r>
              <a:rPr lang="en-US" dirty="0" err="1"/>
              <a:t>pemberdayaan</a:t>
            </a:r>
            <a:r>
              <a:rPr lang="en-US" dirty="0"/>
              <a:t>  </a:t>
            </a:r>
            <a:r>
              <a:rPr lang="en-US" dirty="0" err="1"/>
              <a:t>pengusaha</a:t>
            </a:r>
            <a:r>
              <a:rPr lang="en-US" dirty="0"/>
              <a:t> orang </a:t>
            </a:r>
            <a:r>
              <a:rPr lang="en-US" dirty="0" err="1"/>
              <a:t>asli</a:t>
            </a:r>
            <a:r>
              <a:rPr lang="en-US" dirty="0"/>
              <a:t> </a:t>
            </a:r>
            <a:r>
              <a:rPr lang="en-US" dirty="0" err="1"/>
              <a:t>papua</a:t>
            </a:r>
            <a:endParaRPr lang="en-US" dirty="0"/>
          </a:p>
          <a:p>
            <a:pPr marL="514350" indent="-514350" algn="just">
              <a:buFont typeface="+mj-lt"/>
              <a:buAutoNum type="arabicPeriod"/>
            </a:pPr>
            <a:r>
              <a:rPr lang="en-US" dirty="0" err="1"/>
              <a:t>Perdasi</a:t>
            </a:r>
            <a:r>
              <a:rPr lang="en-US" dirty="0"/>
              <a:t> </a:t>
            </a:r>
            <a:r>
              <a:rPr lang="en-US" dirty="0" err="1"/>
              <a:t>papua</a:t>
            </a:r>
            <a:r>
              <a:rPr lang="en-US" dirty="0"/>
              <a:t> </a:t>
            </a:r>
            <a:r>
              <a:rPr lang="en-US" dirty="0" err="1"/>
              <a:t>tengah</a:t>
            </a:r>
            <a:r>
              <a:rPr lang="en-US" dirty="0"/>
              <a:t> no 8 </a:t>
            </a:r>
            <a:r>
              <a:rPr lang="en-US" dirty="0" err="1"/>
              <a:t>tahun</a:t>
            </a:r>
            <a:r>
              <a:rPr lang="en-US" dirty="0"/>
              <a:t> 2026 </a:t>
            </a:r>
            <a:r>
              <a:rPr lang="en-US" dirty="0" err="1"/>
              <a:t>tentang</a:t>
            </a:r>
            <a:r>
              <a:rPr lang="en-US" dirty="0"/>
              <a:t> </a:t>
            </a:r>
            <a:r>
              <a:rPr lang="en-US" dirty="0" err="1"/>
              <a:t>administrasi</a:t>
            </a:r>
            <a:r>
              <a:rPr lang="en-US" dirty="0"/>
              <a:t> </a:t>
            </a:r>
            <a:r>
              <a:rPr lang="en-US" dirty="0" err="1"/>
              <a:t>kependudukan</a:t>
            </a:r>
            <a:endParaRPr lang="en-US" dirty="0"/>
          </a:p>
          <a:p>
            <a:pPr marL="514350" indent="-514350" algn="just">
              <a:buFont typeface="+mj-lt"/>
              <a:buAutoNum type="arabicPeriod"/>
            </a:pPr>
            <a:r>
              <a:rPr lang="en-US" dirty="0" err="1"/>
              <a:t>Perdasi</a:t>
            </a:r>
            <a:r>
              <a:rPr lang="en-US" dirty="0"/>
              <a:t> </a:t>
            </a:r>
            <a:r>
              <a:rPr lang="en-US" dirty="0" err="1"/>
              <a:t>papua</a:t>
            </a:r>
            <a:r>
              <a:rPr lang="en-US" dirty="0"/>
              <a:t> </a:t>
            </a:r>
            <a:r>
              <a:rPr lang="en-US" dirty="0" err="1"/>
              <a:t>tengah</a:t>
            </a:r>
            <a:r>
              <a:rPr lang="en-US" dirty="0"/>
              <a:t> no 9 </a:t>
            </a:r>
            <a:r>
              <a:rPr lang="en-US" dirty="0" err="1"/>
              <a:t>tahun</a:t>
            </a:r>
            <a:r>
              <a:rPr lang="en-US" dirty="0"/>
              <a:t> 2026 </a:t>
            </a:r>
            <a:r>
              <a:rPr lang="en-US" dirty="0" err="1"/>
              <a:t>pemberdayaan</a:t>
            </a:r>
            <a:r>
              <a:rPr lang="en-US" dirty="0"/>
              <a:t> </a:t>
            </a:r>
            <a:r>
              <a:rPr lang="en-US" dirty="0" err="1"/>
              <a:t>lembaga</a:t>
            </a:r>
            <a:r>
              <a:rPr lang="en-US" dirty="0"/>
              <a:t> </a:t>
            </a:r>
            <a:r>
              <a:rPr lang="en-US" dirty="0" err="1"/>
              <a:t>pelopor</a:t>
            </a:r>
            <a:r>
              <a:rPr lang="en-US" dirty="0"/>
              <a:t> </a:t>
            </a:r>
            <a:r>
              <a:rPr lang="en-US" dirty="0" err="1"/>
              <a:t>pendidikan</a:t>
            </a:r>
            <a:r>
              <a:rPr lang="en-US" dirty="0"/>
              <a:t> dan </a:t>
            </a:r>
            <a:r>
              <a:rPr lang="en-US" dirty="0" err="1"/>
              <a:t>lembaga</a:t>
            </a:r>
            <a:r>
              <a:rPr lang="en-US" dirty="0"/>
              <a:t> </a:t>
            </a:r>
            <a:r>
              <a:rPr lang="en-US" dirty="0" err="1"/>
              <a:t>pendidikan</a:t>
            </a:r>
            <a:r>
              <a:rPr lang="en-US" dirty="0"/>
              <a:t> </a:t>
            </a:r>
            <a:r>
              <a:rPr lang="en-US" dirty="0" err="1"/>
              <a:t>swasta</a:t>
            </a:r>
            <a:r>
              <a:rPr lang="en-US" dirty="0"/>
              <a:t>.</a:t>
            </a:r>
          </a:p>
        </p:txBody>
      </p:sp>
    </p:spTree>
    <p:extLst>
      <p:ext uri="{BB962C8B-B14F-4D97-AF65-F5344CB8AC3E}">
        <p14:creationId xmlns:p14="http://schemas.microsoft.com/office/powerpoint/2010/main" val="2121469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DF7E1-3CCC-40B2-AD98-5296D458370C}"/>
              </a:ext>
            </a:extLst>
          </p:cNvPr>
          <p:cNvSpPr>
            <a:spLocks noGrp="1"/>
          </p:cNvSpPr>
          <p:nvPr>
            <p:ph type="title"/>
          </p:nvPr>
        </p:nvSpPr>
        <p:spPr/>
        <p:txBody>
          <a:bodyPr>
            <a:normAutofit/>
          </a:bodyPr>
          <a:lstStyle/>
          <a:p>
            <a:r>
              <a:rPr lang="en-US" sz="2400" dirty="0"/>
              <a:t>PERDA DITERIMA KEMENDAGRI NAMUN BELUM DIAJUKAN NO REGISTER DAN SUDAH</a:t>
            </a:r>
          </a:p>
        </p:txBody>
      </p:sp>
      <p:sp>
        <p:nvSpPr>
          <p:cNvPr id="3" name="Content Placeholder 2"/>
          <p:cNvSpPr>
            <a:spLocks noGrp="1"/>
          </p:cNvSpPr>
          <p:nvPr>
            <p:ph idx="4294967295"/>
          </p:nvPr>
        </p:nvSpPr>
        <p:spPr>
          <a:xfrm>
            <a:off x="685800" y="1752600"/>
            <a:ext cx="8458200" cy="4953000"/>
          </a:xfrm>
        </p:spPr>
        <p:txBody>
          <a:bodyPr>
            <a:normAutofit/>
          </a:bodyPr>
          <a:lstStyle/>
          <a:p>
            <a:pPr marL="457200" indent="-457200" algn="just">
              <a:buAutoNum type="arabicPeriod"/>
            </a:pPr>
            <a:r>
              <a:rPr lang="en-US" dirty="0" err="1"/>
              <a:t>Raperdasus</a:t>
            </a:r>
            <a:r>
              <a:rPr lang="en-US" dirty="0"/>
              <a:t> </a:t>
            </a:r>
            <a:r>
              <a:rPr lang="en-US" dirty="0" err="1"/>
              <a:t>papua</a:t>
            </a:r>
            <a:r>
              <a:rPr lang="en-US" dirty="0"/>
              <a:t> </a:t>
            </a:r>
            <a:r>
              <a:rPr lang="en-US" dirty="0" err="1"/>
              <a:t>tengah</a:t>
            </a:r>
            <a:r>
              <a:rPr lang="en-US" dirty="0"/>
              <a:t> </a:t>
            </a:r>
            <a:r>
              <a:rPr lang="en-US" dirty="0" err="1"/>
              <a:t>tentang</a:t>
            </a:r>
            <a:r>
              <a:rPr lang="en-US" dirty="0"/>
              <a:t> orang </a:t>
            </a:r>
            <a:r>
              <a:rPr lang="en-US" dirty="0" err="1"/>
              <a:t>asli</a:t>
            </a:r>
            <a:r>
              <a:rPr lang="en-US" dirty="0"/>
              <a:t> </a:t>
            </a:r>
            <a:r>
              <a:rPr lang="en-US" dirty="0" err="1"/>
              <a:t>papua</a:t>
            </a:r>
            <a:endParaRPr lang="en-US" dirty="0"/>
          </a:p>
          <a:p>
            <a:pPr marL="457200" indent="-457200" algn="just">
              <a:buAutoNum type="arabicPeriod"/>
            </a:pPr>
            <a:r>
              <a:rPr lang="en-US" dirty="0" err="1"/>
              <a:t>Raperdasus</a:t>
            </a:r>
            <a:r>
              <a:rPr lang="en-US" dirty="0"/>
              <a:t> </a:t>
            </a:r>
            <a:r>
              <a:rPr lang="en-US" dirty="0" err="1"/>
              <a:t>papua</a:t>
            </a:r>
            <a:r>
              <a:rPr lang="en-US" dirty="0"/>
              <a:t> </a:t>
            </a:r>
            <a:r>
              <a:rPr lang="en-US" dirty="0" err="1"/>
              <a:t>tengah</a:t>
            </a:r>
            <a:r>
              <a:rPr lang="en-US" dirty="0"/>
              <a:t> </a:t>
            </a:r>
            <a:r>
              <a:rPr lang="en-US" dirty="0" err="1"/>
              <a:t>tentang</a:t>
            </a:r>
            <a:r>
              <a:rPr lang="en-US" dirty="0"/>
              <a:t> </a:t>
            </a:r>
            <a:r>
              <a:rPr lang="en-US" dirty="0" err="1"/>
              <a:t>tugas</a:t>
            </a:r>
            <a:r>
              <a:rPr lang="en-US" dirty="0"/>
              <a:t> dan </a:t>
            </a:r>
            <a:r>
              <a:rPr lang="en-US" dirty="0" err="1"/>
              <a:t>wewenang</a:t>
            </a:r>
            <a:r>
              <a:rPr lang="en-US" dirty="0"/>
              <a:t> MRP</a:t>
            </a:r>
          </a:p>
          <a:p>
            <a:pPr marL="457200" indent="-457200" algn="just">
              <a:buAutoNum type="arabicPeriod"/>
            </a:pPr>
            <a:r>
              <a:rPr lang="en-US" dirty="0" err="1"/>
              <a:t>Raperdasi</a:t>
            </a:r>
            <a:r>
              <a:rPr lang="en-US" dirty="0"/>
              <a:t> </a:t>
            </a:r>
            <a:r>
              <a:rPr lang="en-US" dirty="0" err="1"/>
              <a:t>papua</a:t>
            </a:r>
            <a:r>
              <a:rPr lang="en-US" dirty="0"/>
              <a:t> </a:t>
            </a:r>
            <a:r>
              <a:rPr lang="en-US" dirty="0" err="1"/>
              <a:t>tengah</a:t>
            </a:r>
            <a:r>
              <a:rPr lang="en-US" dirty="0"/>
              <a:t> </a:t>
            </a:r>
            <a:r>
              <a:rPr lang="en-US" dirty="0" err="1"/>
              <a:t>tentang</a:t>
            </a:r>
            <a:r>
              <a:rPr lang="en-US" dirty="0"/>
              <a:t> </a:t>
            </a:r>
            <a:r>
              <a:rPr lang="en-US" dirty="0" err="1"/>
              <a:t>perlindungan</a:t>
            </a:r>
            <a:r>
              <a:rPr lang="en-US" dirty="0"/>
              <a:t> </a:t>
            </a:r>
            <a:r>
              <a:rPr lang="en-US" dirty="0" err="1"/>
              <a:t>bahasa</a:t>
            </a:r>
            <a:r>
              <a:rPr lang="en-US" dirty="0"/>
              <a:t> </a:t>
            </a:r>
            <a:r>
              <a:rPr lang="en-US" dirty="0" err="1"/>
              <a:t>daerah</a:t>
            </a:r>
            <a:r>
              <a:rPr lang="en-US" dirty="0"/>
              <a:t>, (</a:t>
            </a:r>
            <a:r>
              <a:rPr lang="en-US" dirty="0" err="1"/>
              <a:t>sudah</a:t>
            </a:r>
            <a:r>
              <a:rPr lang="en-US" dirty="0"/>
              <a:t> </a:t>
            </a:r>
            <a:r>
              <a:rPr lang="en-US" dirty="0" err="1"/>
              <a:t>mendapat</a:t>
            </a:r>
            <a:r>
              <a:rPr lang="en-US" dirty="0"/>
              <a:t> </a:t>
            </a:r>
            <a:r>
              <a:rPr lang="en-US" dirty="0" err="1"/>
              <a:t>nomor</a:t>
            </a:r>
            <a:r>
              <a:rPr lang="en-US" dirty="0"/>
              <a:t> register)</a:t>
            </a:r>
          </a:p>
          <a:p>
            <a:pPr marL="457200" indent="-457200" algn="just">
              <a:buAutoNum type="arabicPeriod"/>
            </a:pPr>
            <a:r>
              <a:rPr lang="en-US" dirty="0" err="1"/>
              <a:t>Raperdasi</a:t>
            </a:r>
            <a:r>
              <a:rPr lang="en-US" dirty="0"/>
              <a:t> </a:t>
            </a:r>
            <a:r>
              <a:rPr lang="en-US" dirty="0" err="1"/>
              <a:t>papua</a:t>
            </a:r>
            <a:r>
              <a:rPr lang="en-US" dirty="0"/>
              <a:t> </a:t>
            </a:r>
            <a:r>
              <a:rPr lang="en-US" dirty="0" err="1"/>
              <a:t>tengah</a:t>
            </a:r>
            <a:r>
              <a:rPr lang="en-US" dirty="0"/>
              <a:t> </a:t>
            </a:r>
            <a:r>
              <a:rPr lang="en-US" dirty="0" err="1"/>
              <a:t>tentang</a:t>
            </a:r>
            <a:r>
              <a:rPr lang="en-US" dirty="0"/>
              <a:t> </a:t>
            </a:r>
            <a:r>
              <a:rPr lang="en-US" dirty="0" err="1"/>
              <a:t>pengelolaan</a:t>
            </a:r>
            <a:r>
              <a:rPr lang="en-US" dirty="0"/>
              <a:t> </a:t>
            </a:r>
            <a:r>
              <a:rPr lang="en-US" dirty="0" err="1"/>
              <a:t>danau</a:t>
            </a:r>
            <a:r>
              <a:rPr lang="en-US" dirty="0"/>
              <a:t> (</a:t>
            </a:r>
            <a:r>
              <a:rPr lang="en-US" dirty="0" err="1"/>
              <a:t>sudah</a:t>
            </a:r>
            <a:r>
              <a:rPr lang="en-US" dirty="0"/>
              <a:t> </a:t>
            </a:r>
            <a:r>
              <a:rPr lang="en-US" dirty="0" err="1"/>
              <a:t>terima</a:t>
            </a:r>
            <a:r>
              <a:rPr lang="en-US" dirty="0"/>
              <a:t> no register)</a:t>
            </a:r>
          </a:p>
          <a:p>
            <a:pPr marL="457200" indent="-457200" algn="just">
              <a:buAutoNum type="arabicPeriod"/>
            </a:pPr>
            <a:r>
              <a:rPr lang="en-US" dirty="0" err="1"/>
              <a:t>Raperdasi</a:t>
            </a:r>
            <a:r>
              <a:rPr lang="en-US" dirty="0"/>
              <a:t> </a:t>
            </a:r>
            <a:r>
              <a:rPr lang="en-US" dirty="0" err="1"/>
              <a:t>papua</a:t>
            </a:r>
            <a:r>
              <a:rPr lang="en-US" dirty="0"/>
              <a:t> </a:t>
            </a:r>
            <a:r>
              <a:rPr lang="en-US" dirty="0" err="1"/>
              <a:t>tengah</a:t>
            </a:r>
            <a:r>
              <a:rPr lang="en-US" dirty="0"/>
              <a:t> </a:t>
            </a:r>
            <a:r>
              <a:rPr lang="en-US" dirty="0" err="1"/>
              <a:t>tentang</a:t>
            </a:r>
            <a:r>
              <a:rPr lang="en-US" dirty="0"/>
              <a:t> </a:t>
            </a:r>
            <a:r>
              <a:rPr lang="en-US" dirty="0" err="1"/>
              <a:t>penyelenggaraan</a:t>
            </a:r>
            <a:r>
              <a:rPr lang="en-US" dirty="0"/>
              <a:t> </a:t>
            </a:r>
            <a:r>
              <a:rPr lang="en-US" dirty="0" err="1"/>
              <a:t>peningkatan</a:t>
            </a:r>
            <a:r>
              <a:rPr lang="en-US" dirty="0"/>
              <a:t> </a:t>
            </a:r>
            <a:r>
              <a:rPr lang="en-US" dirty="0" err="1"/>
              <a:t>gizi</a:t>
            </a:r>
            <a:endParaRPr lang="en-US" dirty="0"/>
          </a:p>
          <a:p>
            <a:pPr marL="0" indent="0" algn="just">
              <a:buNone/>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355515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FEDF8-3CCB-4055-80E2-17AED3FEFCC6}"/>
              </a:ext>
            </a:extLst>
          </p:cNvPr>
          <p:cNvSpPr>
            <a:spLocks noGrp="1"/>
          </p:cNvSpPr>
          <p:nvPr>
            <p:ph type="title"/>
          </p:nvPr>
        </p:nvSpPr>
        <p:spPr/>
        <p:txBody>
          <a:bodyPr>
            <a:noAutofit/>
          </a:bodyPr>
          <a:lstStyle/>
          <a:p>
            <a:r>
              <a:rPr lang="en-US" sz="3200" dirty="0"/>
              <a:t>HASIL SIMPLIFIKASI KEMENDAGRI TAHUN 2025</a:t>
            </a:r>
          </a:p>
        </p:txBody>
      </p:sp>
      <p:sp>
        <p:nvSpPr>
          <p:cNvPr id="3" name="Content Placeholder 2">
            <a:extLst>
              <a:ext uri="{FF2B5EF4-FFF2-40B4-BE49-F238E27FC236}">
                <a16:creationId xmlns:a16="http://schemas.microsoft.com/office/drawing/2014/main" id="{E8AAB1C8-2AE2-45E0-88AD-8877023C4340}"/>
              </a:ext>
            </a:extLst>
          </p:cNvPr>
          <p:cNvSpPr>
            <a:spLocks noGrp="1"/>
          </p:cNvSpPr>
          <p:nvPr>
            <p:ph sz="half" idx="1"/>
          </p:nvPr>
        </p:nvSpPr>
        <p:spPr>
          <a:xfrm>
            <a:off x="457200" y="1673352"/>
            <a:ext cx="4114800" cy="4718304"/>
          </a:xfrm>
        </p:spPr>
        <p:txBody>
          <a:bodyPr>
            <a:normAutofit fontScale="92500" lnSpcReduction="20000"/>
          </a:bodyPr>
          <a:lstStyle/>
          <a:p>
            <a:r>
              <a:rPr lang="en-US" dirty="0" err="1"/>
              <a:t>Raperdasi</a:t>
            </a:r>
            <a:r>
              <a:rPr lang="en-US" dirty="0"/>
              <a:t> </a:t>
            </a:r>
            <a:r>
              <a:rPr lang="en-US" dirty="0" err="1"/>
              <a:t>Padiatapa</a:t>
            </a:r>
            <a:endParaRPr lang="en-US" dirty="0"/>
          </a:p>
          <a:p>
            <a:r>
              <a:rPr lang="en-US" dirty="0" err="1"/>
              <a:t>Raperdasi</a:t>
            </a:r>
            <a:r>
              <a:rPr lang="en-US" dirty="0"/>
              <a:t> </a:t>
            </a:r>
            <a:r>
              <a:rPr lang="en-US" dirty="0" err="1"/>
              <a:t>Pengadaan</a:t>
            </a:r>
            <a:r>
              <a:rPr lang="en-US" dirty="0"/>
              <a:t> </a:t>
            </a:r>
            <a:r>
              <a:rPr lang="en-US" dirty="0" err="1"/>
              <a:t>Barjas</a:t>
            </a:r>
            <a:r>
              <a:rPr lang="en-US" dirty="0"/>
              <a:t> </a:t>
            </a:r>
            <a:r>
              <a:rPr lang="en-US" dirty="0" err="1"/>
              <a:t>Pelaku</a:t>
            </a:r>
            <a:r>
              <a:rPr lang="en-US" dirty="0"/>
              <a:t> Usaha OAP</a:t>
            </a:r>
          </a:p>
          <a:p>
            <a:r>
              <a:rPr lang="en-US" dirty="0" err="1"/>
              <a:t>Raperdasi</a:t>
            </a:r>
            <a:r>
              <a:rPr lang="en-US" dirty="0"/>
              <a:t> </a:t>
            </a:r>
            <a:r>
              <a:rPr lang="en-US" dirty="0" err="1"/>
              <a:t>Pemerintahan</a:t>
            </a:r>
            <a:r>
              <a:rPr lang="en-US" dirty="0"/>
              <a:t> </a:t>
            </a:r>
            <a:r>
              <a:rPr lang="en-US" dirty="0" err="1"/>
              <a:t>adat</a:t>
            </a:r>
            <a:endParaRPr lang="en-US" dirty="0"/>
          </a:p>
          <a:p>
            <a:r>
              <a:rPr lang="en-US" dirty="0" err="1"/>
              <a:t>Raperdasi</a:t>
            </a:r>
            <a:r>
              <a:rPr lang="en-US" dirty="0"/>
              <a:t> </a:t>
            </a:r>
            <a:r>
              <a:rPr lang="en-US" dirty="0" err="1"/>
              <a:t>Perlindungan</a:t>
            </a:r>
            <a:r>
              <a:rPr lang="en-US" dirty="0"/>
              <a:t> </a:t>
            </a:r>
            <a:r>
              <a:rPr lang="en-US" dirty="0" err="1"/>
              <a:t>tanah</a:t>
            </a:r>
            <a:r>
              <a:rPr lang="en-US" dirty="0"/>
              <a:t> </a:t>
            </a:r>
            <a:r>
              <a:rPr lang="en-US" dirty="0" err="1"/>
              <a:t>adat</a:t>
            </a:r>
            <a:endParaRPr lang="en-US" dirty="0"/>
          </a:p>
          <a:p>
            <a:r>
              <a:rPr lang="en-US" dirty="0" err="1"/>
              <a:t>Raperdasi</a:t>
            </a:r>
            <a:r>
              <a:rPr lang="en-US" dirty="0"/>
              <a:t> </a:t>
            </a:r>
            <a:r>
              <a:rPr lang="en-US" dirty="0" err="1"/>
              <a:t>tenaga</a:t>
            </a:r>
            <a:r>
              <a:rPr lang="en-US" dirty="0"/>
              <a:t> professional </a:t>
            </a:r>
            <a:r>
              <a:rPr lang="en-US" dirty="0" err="1"/>
              <a:t>penerbang</a:t>
            </a:r>
            <a:r>
              <a:rPr lang="en-US" dirty="0"/>
              <a:t>, </a:t>
            </a:r>
            <a:r>
              <a:rPr lang="en-US" dirty="0" err="1"/>
              <a:t>dokter</a:t>
            </a:r>
            <a:endParaRPr lang="en-US" dirty="0"/>
          </a:p>
          <a:p>
            <a:r>
              <a:rPr lang="en-US" dirty="0" err="1"/>
              <a:t>Raperdasi</a:t>
            </a:r>
            <a:r>
              <a:rPr lang="en-US" dirty="0"/>
              <a:t> Tenaga </a:t>
            </a:r>
            <a:r>
              <a:rPr lang="en-US" dirty="0" err="1"/>
              <a:t>Kerja</a:t>
            </a:r>
            <a:endParaRPr lang="en-US" dirty="0"/>
          </a:p>
        </p:txBody>
      </p:sp>
      <p:sp>
        <p:nvSpPr>
          <p:cNvPr id="4" name="Content Placeholder 3">
            <a:extLst>
              <a:ext uri="{FF2B5EF4-FFF2-40B4-BE49-F238E27FC236}">
                <a16:creationId xmlns:a16="http://schemas.microsoft.com/office/drawing/2014/main" id="{51B70EBD-5B37-40E0-A5FC-3A0EAD2B9B2B}"/>
              </a:ext>
            </a:extLst>
          </p:cNvPr>
          <p:cNvSpPr>
            <a:spLocks noGrp="1"/>
          </p:cNvSpPr>
          <p:nvPr>
            <p:ph sz="half" idx="2"/>
          </p:nvPr>
        </p:nvSpPr>
        <p:spPr>
          <a:xfrm>
            <a:off x="4876800" y="1673352"/>
            <a:ext cx="4114800" cy="4718304"/>
          </a:xfrm>
        </p:spPr>
        <p:txBody>
          <a:bodyPr>
            <a:normAutofit fontScale="92500" lnSpcReduction="20000"/>
          </a:bodyPr>
          <a:lstStyle/>
          <a:p>
            <a:r>
              <a:rPr lang="en-US" dirty="0" err="1"/>
              <a:t>Raperdasi</a:t>
            </a:r>
            <a:r>
              <a:rPr lang="en-US" dirty="0"/>
              <a:t> Papua Tengah </a:t>
            </a:r>
            <a:r>
              <a:rPr lang="en-US" dirty="0" err="1"/>
              <a:t>tentang</a:t>
            </a:r>
            <a:r>
              <a:rPr lang="en-US" dirty="0"/>
              <a:t> </a:t>
            </a:r>
            <a:r>
              <a:rPr lang="en-US" dirty="0" err="1"/>
              <a:t>Pengakuan</a:t>
            </a:r>
            <a:r>
              <a:rPr lang="en-US" dirty="0"/>
              <a:t>, </a:t>
            </a:r>
            <a:r>
              <a:rPr lang="en-US" dirty="0" err="1"/>
              <a:t>perlindungan</a:t>
            </a:r>
            <a:r>
              <a:rPr lang="en-US" dirty="0"/>
              <a:t> dan </a:t>
            </a:r>
            <a:r>
              <a:rPr lang="en-US" dirty="0" err="1"/>
              <a:t>Pemberdayaan</a:t>
            </a:r>
            <a:r>
              <a:rPr lang="en-US" dirty="0"/>
              <a:t> Masyarakat </a:t>
            </a:r>
            <a:r>
              <a:rPr lang="en-US" dirty="0" err="1"/>
              <a:t>Hukum</a:t>
            </a:r>
            <a:r>
              <a:rPr lang="en-US" dirty="0"/>
              <a:t> </a:t>
            </a:r>
            <a:r>
              <a:rPr lang="en-US" dirty="0" err="1"/>
              <a:t>Adat</a:t>
            </a:r>
            <a:endParaRPr lang="en-US" dirty="0"/>
          </a:p>
          <a:p>
            <a:r>
              <a:rPr lang="en-US" dirty="0" err="1"/>
              <a:t>Raperdasi</a:t>
            </a:r>
            <a:r>
              <a:rPr lang="en-US" dirty="0"/>
              <a:t> Papua </a:t>
            </a:r>
            <a:r>
              <a:rPr lang="en-US" dirty="0" err="1"/>
              <a:t>tengah</a:t>
            </a:r>
            <a:r>
              <a:rPr lang="en-US" dirty="0"/>
              <a:t> </a:t>
            </a:r>
            <a:r>
              <a:rPr lang="en-US" dirty="0" err="1"/>
              <a:t>tentang</a:t>
            </a:r>
            <a:r>
              <a:rPr lang="en-US" dirty="0"/>
              <a:t> </a:t>
            </a:r>
            <a:r>
              <a:rPr lang="en-US" dirty="0" err="1"/>
              <a:t>Penyelenggaran</a:t>
            </a:r>
            <a:r>
              <a:rPr lang="en-US" dirty="0"/>
              <a:t> </a:t>
            </a:r>
            <a:r>
              <a:rPr lang="en-US" dirty="0" err="1"/>
              <a:t>Ketenagakerjaan</a:t>
            </a:r>
            <a:endParaRPr lang="en-US" dirty="0"/>
          </a:p>
          <a:p>
            <a:pPr marL="0" indent="0">
              <a:buNone/>
            </a:pPr>
            <a:r>
              <a:rPr lang="en-US" dirty="0"/>
              <a:t>Akan </a:t>
            </a:r>
            <a:r>
              <a:rPr lang="en-US" dirty="0" err="1"/>
              <a:t>dibahas</a:t>
            </a:r>
            <a:r>
              <a:rPr lang="en-US" dirty="0"/>
              <a:t> dan </a:t>
            </a:r>
            <a:r>
              <a:rPr lang="en-US" dirty="0" err="1"/>
              <a:t>ditetapkan</a:t>
            </a:r>
            <a:r>
              <a:rPr lang="en-US" dirty="0"/>
              <a:t> </a:t>
            </a:r>
            <a:r>
              <a:rPr lang="en-US" dirty="0" err="1"/>
              <a:t>tahun</a:t>
            </a:r>
            <a:r>
              <a:rPr lang="en-US" dirty="0"/>
              <a:t> 2026</a:t>
            </a:r>
          </a:p>
        </p:txBody>
      </p:sp>
    </p:spTree>
    <p:extLst>
      <p:ext uri="{BB962C8B-B14F-4D97-AF65-F5344CB8AC3E}">
        <p14:creationId xmlns:p14="http://schemas.microsoft.com/office/powerpoint/2010/main" val="205473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kesimpulan</a:t>
            </a:r>
            <a:endParaRPr lang="en-US" dirty="0"/>
          </a:p>
        </p:txBody>
      </p:sp>
      <p:sp>
        <p:nvSpPr>
          <p:cNvPr id="3" name="Content Placeholder 2"/>
          <p:cNvSpPr>
            <a:spLocks noGrp="1"/>
          </p:cNvSpPr>
          <p:nvPr>
            <p:ph idx="1"/>
          </p:nvPr>
        </p:nvSpPr>
        <p:spPr/>
        <p:txBody>
          <a:bodyPr/>
          <a:lstStyle/>
          <a:p>
            <a:pPr algn="just"/>
            <a:r>
              <a:rPr lang="en-US" dirty="0" err="1"/>
              <a:t>Pelaksanaan</a:t>
            </a:r>
            <a:r>
              <a:rPr lang="en-US" dirty="0"/>
              <a:t> </a:t>
            </a:r>
            <a:r>
              <a:rPr lang="en-US" dirty="0" err="1"/>
              <a:t>kewenangan</a:t>
            </a:r>
            <a:r>
              <a:rPr lang="en-US" dirty="0"/>
              <a:t> </a:t>
            </a:r>
            <a:r>
              <a:rPr lang="en-US" dirty="0" err="1"/>
              <a:t>Pemerintah</a:t>
            </a:r>
            <a:r>
              <a:rPr lang="en-US" dirty="0"/>
              <a:t> </a:t>
            </a:r>
            <a:r>
              <a:rPr lang="en-US" dirty="0" err="1"/>
              <a:t>Provinsi</a:t>
            </a:r>
            <a:r>
              <a:rPr lang="en-US" dirty="0"/>
              <a:t> Papua </a:t>
            </a:r>
            <a:r>
              <a:rPr lang="en-US" dirty="0" err="1"/>
              <a:t>kadang</a:t>
            </a:r>
            <a:r>
              <a:rPr lang="en-US" dirty="0"/>
              <a:t> </a:t>
            </a:r>
            <a:r>
              <a:rPr lang="en-US" dirty="0" err="1"/>
              <a:t>kala</a:t>
            </a:r>
            <a:r>
              <a:rPr lang="en-US" dirty="0"/>
              <a:t> </a:t>
            </a:r>
            <a:r>
              <a:rPr lang="en-US" dirty="0" err="1"/>
              <a:t>terkendala</a:t>
            </a:r>
            <a:r>
              <a:rPr lang="en-US" dirty="0"/>
              <a:t> </a:t>
            </a:r>
            <a:r>
              <a:rPr lang="en-US" dirty="0" err="1"/>
              <a:t>oleh</a:t>
            </a:r>
            <a:r>
              <a:rPr lang="en-US" dirty="0"/>
              <a:t> </a:t>
            </a:r>
            <a:r>
              <a:rPr lang="en-US" dirty="0" err="1"/>
              <a:t>standar</a:t>
            </a:r>
            <a:r>
              <a:rPr lang="en-US" dirty="0"/>
              <a:t> </a:t>
            </a:r>
            <a:r>
              <a:rPr lang="en-US" dirty="0" err="1"/>
              <a:t>ganda</a:t>
            </a:r>
            <a:r>
              <a:rPr lang="en-US" dirty="0"/>
              <a:t> </a:t>
            </a:r>
            <a:r>
              <a:rPr lang="en-US" dirty="0" err="1"/>
              <a:t>pelaksanaan</a:t>
            </a:r>
            <a:r>
              <a:rPr lang="en-US" dirty="0"/>
              <a:t> </a:t>
            </a:r>
            <a:r>
              <a:rPr lang="en-US" dirty="0" err="1"/>
              <a:t>pemerintahan</a:t>
            </a:r>
            <a:r>
              <a:rPr lang="en-US" dirty="0"/>
              <a:t> di Papua </a:t>
            </a:r>
            <a:r>
              <a:rPr lang="en-US" dirty="0" err="1"/>
              <a:t>akibat</a:t>
            </a:r>
            <a:r>
              <a:rPr lang="en-US" dirty="0"/>
              <a:t> </a:t>
            </a:r>
            <a:r>
              <a:rPr lang="en-US" dirty="0" err="1"/>
              <a:t>masih</a:t>
            </a:r>
            <a:r>
              <a:rPr lang="en-US" dirty="0"/>
              <a:t> </a:t>
            </a:r>
            <a:r>
              <a:rPr lang="en-US" dirty="0" err="1"/>
              <a:t>tetap</a:t>
            </a:r>
            <a:r>
              <a:rPr lang="en-US" dirty="0"/>
              <a:t> </a:t>
            </a:r>
            <a:r>
              <a:rPr lang="en-US" dirty="0" err="1"/>
              <a:t>berlakunya</a:t>
            </a:r>
            <a:r>
              <a:rPr lang="en-US" dirty="0"/>
              <a:t> UU </a:t>
            </a:r>
            <a:r>
              <a:rPr lang="en-US" dirty="0" err="1"/>
              <a:t>Sektoral</a:t>
            </a:r>
            <a:r>
              <a:rPr lang="en-US" dirty="0"/>
              <a:t> </a:t>
            </a:r>
            <a:r>
              <a:rPr lang="en-US" dirty="0" err="1"/>
              <a:t>dan</a:t>
            </a:r>
            <a:r>
              <a:rPr lang="en-US" dirty="0"/>
              <a:t> UU </a:t>
            </a:r>
            <a:r>
              <a:rPr lang="en-US" dirty="0" err="1"/>
              <a:t>Pemerintahan</a:t>
            </a:r>
            <a:r>
              <a:rPr lang="en-US" dirty="0"/>
              <a:t> Daerah </a:t>
            </a:r>
            <a:r>
              <a:rPr lang="en-US" dirty="0" err="1"/>
              <a:t>seperti</a:t>
            </a:r>
            <a:r>
              <a:rPr lang="en-US" dirty="0"/>
              <a:t> yang </a:t>
            </a:r>
            <a:r>
              <a:rPr lang="en-US" dirty="0" err="1"/>
              <a:t>diatur</a:t>
            </a:r>
            <a:r>
              <a:rPr lang="en-US" dirty="0"/>
              <a:t> </a:t>
            </a:r>
            <a:r>
              <a:rPr lang="en-US" dirty="0" err="1"/>
              <a:t>dalam</a:t>
            </a:r>
            <a:r>
              <a:rPr lang="en-US" dirty="0"/>
              <a:t> </a:t>
            </a:r>
            <a:r>
              <a:rPr lang="en-US" dirty="0" err="1"/>
              <a:t>Pasal</a:t>
            </a:r>
            <a:r>
              <a:rPr lang="en-US" dirty="0"/>
              <a:t> 74 UU No 21 </a:t>
            </a:r>
            <a:r>
              <a:rPr lang="en-US" dirty="0" err="1"/>
              <a:t>tahun</a:t>
            </a:r>
            <a:r>
              <a:rPr lang="en-US" dirty="0"/>
              <a:t> 2001 </a:t>
            </a:r>
            <a:r>
              <a:rPr lang="en-US" dirty="0" err="1"/>
              <a:t>Semua</a:t>
            </a:r>
            <a:r>
              <a:rPr lang="en-US" dirty="0"/>
              <a:t> </a:t>
            </a:r>
            <a:r>
              <a:rPr lang="en-US" dirty="0" err="1"/>
              <a:t>peraturan</a:t>
            </a:r>
            <a:r>
              <a:rPr lang="en-US" dirty="0"/>
              <a:t> </a:t>
            </a:r>
            <a:r>
              <a:rPr lang="en-US" dirty="0" err="1"/>
              <a:t>perundang</a:t>
            </a:r>
            <a:r>
              <a:rPr lang="en-US" dirty="0"/>
              <a:t> </a:t>
            </a:r>
            <a:r>
              <a:rPr lang="en-US" dirty="0" err="1"/>
              <a:t>undangan</a:t>
            </a:r>
            <a:r>
              <a:rPr lang="en-US" dirty="0"/>
              <a:t> yang </a:t>
            </a:r>
            <a:r>
              <a:rPr lang="en-US" dirty="0" err="1"/>
              <a:t>ada</a:t>
            </a:r>
            <a:r>
              <a:rPr lang="en-US" dirty="0"/>
              <a:t> </a:t>
            </a:r>
            <a:r>
              <a:rPr lang="en-US" dirty="0" err="1"/>
              <a:t>dinyatakan</a:t>
            </a:r>
            <a:r>
              <a:rPr lang="en-US" dirty="0"/>
              <a:t> </a:t>
            </a:r>
            <a:r>
              <a:rPr lang="en-US" dirty="0" err="1"/>
              <a:t>tetap</a:t>
            </a:r>
            <a:r>
              <a:rPr lang="en-US" dirty="0"/>
              <a:t> </a:t>
            </a:r>
            <a:r>
              <a:rPr lang="en-US" dirty="0" err="1"/>
              <a:t>berlaku</a:t>
            </a:r>
            <a:r>
              <a:rPr lang="en-US" dirty="0"/>
              <a:t> di </a:t>
            </a:r>
            <a:r>
              <a:rPr lang="en-US" dirty="0" err="1"/>
              <a:t>Provinsi</a:t>
            </a:r>
            <a:r>
              <a:rPr lang="en-US" dirty="0"/>
              <a:t> Papua </a:t>
            </a:r>
            <a:r>
              <a:rPr lang="en-US" dirty="0" err="1"/>
              <a:t>sepanjang</a:t>
            </a:r>
            <a:r>
              <a:rPr lang="en-US" dirty="0"/>
              <a:t> </a:t>
            </a:r>
            <a:r>
              <a:rPr lang="en-US" dirty="0" err="1"/>
              <a:t>tidak</a:t>
            </a:r>
            <a:r>
              <a:rPr lang="en-US" dirty="0"/>
              <a:t> </a:t>
            </a:r>
            <a:r>
              <a:rPr lang="en-US" dirty="0" err="1"/>
              <a:t>diatur</a:t>
            </a:r>
            <a:r>
              <a:rPr lang="en-US" dirty="0"/>
              <a:t> </a:t>
            </a:r>
            <a:r>
              <a:rPr lang="en-US" dirty="0" err="1"/>
              <a:t>dalam</a:t>
            </a:r>
            <a:r>
              <a:rPr lang="en-US" dirty="0"/>
              <a:t> </a:t>
            </a:r>
            <a:r>
              <a:rPr lang="en-US" dirty="0" err="1"/>
              <a:t>Undang</a:t>
            </a:r>
            <a:r>
              <a:rPr lang="en-US" dirty="0"/>
              <a:t> </a:t>
            </a:r>
            <a:r>
              <a:rPr lang="en-US" dirty="0" err="1"/>
              <a:t>undang</a:t>
            </a:r>
            <a:r>
              <a:rPr lang="en-US" dirty="0"/>
              <a:t> </a:t>
            </a:r>
            <a:r>
              <a:rPr lang="en-US" dirty="0" err="1"/>
              <a:t>ini</a:t>
            </a:r>
            <a:r>
              <a:rPr lang="en-US" dirty="0"/>
              <a:t>.</a:t>
            </a:r>
          </a:p>
          <a:p>
            <a:pPr algn="just"/>
            <a:r>
              <a:rPr lang="en-US" dirty="0" err="1"/>
              <a:t>Terdapat</a:t>
            </a:r>
            <a:r>
              <a:rPr lang="en-US" dirty="0"/>
              <a:t> </a:t>
            </a:r>
            <a:r>
              <a:rPr lang="en-US" dirty="0" err="1"/>
              <a:t>Pembagian</a:t>
            </a:r>
            <a:r>
              <a:rPr lang="en-US" dirty="0"/>
              <a:t> </a:t>
            </a:r>
            <a:r>
              <a:rPr lang="en-US" dirty="0" err="1"/>
              <a:t>kewenangan</a:t>
            </a:r>
            <a:r>
              <a:rPr lang="en-US" dirty="0"/>
              <a:t> </a:t>
            </a:r>
            <a:r>
              <a:rPr lang="en-US" dirty="0" err="1"/>
              <a:t>antara</a:t>
            </a:r>
            <a:r>
              <a:rPr lang="en-US" dirty="0"/>
              <a:t> </a:t>
            </a:r>
            <a:r>
              <a:rPr lang="en-US" dirty="0" err="1"/>
              <a:t>Provinsi</a:t>
            </a:r>
            <a:r>
              <a:rPr lang="en-US" dirty="0"/>
              <a:t> dan </a:t>
            </a:r>
            <a:r>
              <a:rPr lang="en-US" dirty="0" err="1"/>
              <a:t>Kabupaten</a:t>
            </a:r>
            <a:r>
              <a:rPr lang="en-US" dirty="0"/>
              <a:t> </a:t>
            </a:r>
            <a:r>
              <a:rPr lang="en-US" dirty="0" err="1"/>
              <a:t>melalui</a:t>
            </a:r>
            <a:r>
              <a:rPr lang="en-US" dirty="0"/>
              <a:t> PP 106 </a:t>
            </a:r>
            <a:r>
              <a:rPr lang="en-US" dirty="0" err="1"/>
              <a:t>tahun</a:t>
            </a:r>
            <a:r>
              <a:rPr lang="en-US" dirty="0"/>
              <a:t> 2021.</a:t>
            </a:r>
          </a:p>
          <a:p>
            <a:pPr algn="just"/>
            <a:r>
              <a:rPr lang="en-US" dirty="0"/>
              <a:t>Mari </a:t>
            </a:r>
            <a:r>
              <a:rPr lang="en-US" dirty="0" err="1"/>
              <a:t>kita</a:t>
            </a:r>
            <a:r>
              <a:rPr lang="en-US" dirty="0"/>
              <a:t> </a:t>
            </a:r>
            <a:r>
              <a:rPr lang="en-US" dirty="0" err="1"/>
              <a:t>mensosialisasikan</a:t>
            </a:r>
            <a:r>
              <a:rPr lang="en-US" dirty="0"/>
              <a:t>, </a:t>
            </a:r>
            <a:r>
              <a:rPr lang="en-US" dirty="0" err="1"/>
              <a:t>melaksanakan</a:t>
            </a:r>
            <a:r>
              <a:rPr lang="en-US" dirty="0"/>
              <a:t> dan </a:t>
            </a:r>
            <a:r>
              <a:rPr lang="en-US" dirty="0" err="1"/>
              <a:t>mengawasi</a:t>
            </a:r>
            <a:r>
              <a:rPr lang="en-US" dirty="0"/>
              <a:t> </a:t>
            </a:r>
            <a:r>
              <a:rPr lang="en-US" dirty="0" err="1"/>
              <a:t>pelaksanaannya</a:t>
            </a:r>
            <a:r>
              <a:rPr lang="en-US" dirty="0"/>
              <a:t>.</a:t>
            </a:r>
          </a:p>
        </p:txBody>
      </p:sp>
    </p:spTree>
    <p:extLst>
      <p:ext uri="{BB962C8B-B14F-4D97-AF65-F5344CB8AC3E}">
        <p14:creationId xmlns:p14="http://schemas.microsoft.com/office/powerpoint/2010/main" val="16300905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185</TotalTime>
  <Words>746</Words>
  <Application>Microsoft Office PowerPoint</Application>
  <PresentationFormat>On-screen Show (4:3)</PresentationFormat>
  <Paragraphs>53</Paragraphs>
  <Slides>9</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Arial Black</vt:lpstr>
      <vt:lpstr>Calibri</vt:lpstr>
      <vt:lpstr>Sabon Next LT</vt:lpstr>
      <vt:lpstr>Clarity</vt:lpstr>
      <vt:lpstr>Custom</vt:lpstr>
      <vt:lpstr>PELAKSANAAN DAN HASIL FUNGSI LEGISLASI DPR papua tengah  </vt:lpstr>
      <vt:lpstr>PENGANTAR</vt:lpstr>
      <vt:lpstr>ISI DARI UU OTSUS</vt:lpstr>
      <vt:lpstr> Dalam setiap kesempatan orang asli papua selalu menyampaikan tentang 4 akar masalah di papua. Yaitu distorsi sejarah, pelanggaran ham, pembangunan yang belum merata dan perasaan terdiskriminasi.  Dengan berlakunya UU Otsus Papua maka diharapkan dapat memecahkan 4 akar masalah tersebut diatas.  Terkait masalah distorsi sejarah dan pelanggaran ham, jalan penyelesaiannya telah diatur dalam pasal 45,46 UU No 21 tahun 2001 jo uu no 2 tahun 2021, DENGAN PEMBENTUKAN PENGADILAN HAM DAN KKR DI PAPUA, DPRP PERNAH MEMBAHAS SAMPAI DIBAHAS DI SIDANG PARIPURNA, KESEPAKATANNYA DITERUSKAN KE  PEMERINTAH PUSAT, KEMUDIAN GUBERNUR PAPUA MENUGASKAN UNCEN MEMBUAT KAJIANNYA, PIHAK UNCEN SUDAH MENGEMBALIKAN KE PEMPROV PAPUA.  INI MENJADI DOMAIN PEMERINTAH PUSAT,PERTANYAANNYA APAKAH SUDAH DILAKSANAKAN? PRA SYARATNYA GUBERNUR YANG MENGUSULKAN, sekarang sudah 6 provinsi, kita bias jujur dan tulus untuk hal ini kah ?  terkait pembangunan dan perasaan diskriminasi diharapkan dapat diselesaikana dengan pelaksanaan pembangunan dan regulasi daerah yang berpihak. Pertanyaan apakah pemda konsisten melaksanakan regulasi daerah?</vt:lpstr>
      <vt:lpstr>FUNGSI DPRP/DPRK</vt:lpstr>
      <vt:lpstr>PERDASI DAN PERDASUS PAPUA TENGAH YANG SUDAH DISAHKAN</vt:lpstr>
      <vt:lpstr>PERDA DITERIMA KEMENDAGRI NAMUN BELUM DIAJUKAN NO REGISTER DAN SUDAH</vt:lpstr>
      <vt:lpstr>HASIL SIMPLIFIKASI KEMENDAGRI TAHUN 2025</vt:lpstr>
      <vt:lpstr>kesimpulan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PELAKSANAAN TUGAS LEGISLASI DPR PAPUA</dc:title>
  <dc:creator>TOSHIBA</dc:creator>
  <cp:lastModifiedBy>Lenovo</cp:lastModifiedBy>
  <cp:revision>18</cp:revision>
  <dcterms:created xsi:type="dcterms:W3CDTF">2023-10-11T07:01:11Z</dcterms:created>
  <dcterms:modified xsi:type="dcterms:W3CDTF">2026-04-24T03:52:11Z</dcterms:modified>
</cp:coreProperties>
</file>